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10"/>
  </p:notesMasterIdLst>
  <p:sldIdLst>
    <p:sldId id="256" r:id="rId2"/>
    <p:sldId id="257" r:id="rId3"/>
    <p:sldId id="259" r:id="rId4"/>
    <p:sldId id="433" r:id="rId5"/>
    <p:sldId id="434" r:id="rId6"/>
    <p:sldId id="435" r:id="rId7"/>
    <p:sldId id="436" r:id="rId8"/>
    <p:sldId id="44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EF2E30C-ED83-5111-7EEA-47AEF4091D1E}" name="Sarah Stone" initials="SS" userId="S::Sarah.Stone@traviscountytx.gov::9fce2884-170e-4c89-9aa9-e725d15084e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44A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48" autoAdjust="0"/>
    <p:restoredTop sz="92566" autoAdjust="0"/>
  </p:normalViewPr>
  <p:slideViewPr>
    <p:cSldViewPr snapToGrid="0">
      <p:cViewPr varScale="1">
        <p:scale>
          <a:sx n="113" d="100"/>
          <a:sy n="113" d="100"/>
        </p:scale>
        <p:origin x="114" y="9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48652D-3DC1-46AC-8347-5E2054C3073B}"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US"/>
        </a:p>
      </dgm:t>
    </dgm:pt>
    <dgm:pt modelId="{CD44FDE5-F031-4079-AFA6-5DF0437DE6E6}">
      <dgm:prSet phldrT="[Text]" custT="1"/>
      <dgm:spPr/>
      <dgm:t>
        <a:bodyPr/>
        <a:lstStyle/>
        <a:p>
          <a:r>
            <a:rPr lang="en-US" sz="2800" dirty="0"/>
            <a:t>Listening sessions</a:t>
          </a:r>
        </a:p>
      </dgm:t>
    </dgm:pt>
    <dgm:pt modelId="{D0A2327D-4D45-4558-8805-A4698579E8CC}" type="parTrans" cxnId="{73F5495B-AC5B-4C0D-8610-01BAB6A641DD}">
      <dgm:prSet/>
      <dgm:spPr/>
      <dgm:t>
        <a:bodyPr/>
        <a:lstStyle/>
        <a:p>
          <a:endParaRPr lang="en-US"/>
        </a:p>
      </dgm:t>
    </dgm:pt>
    <dgm:pt modelId="{270B48B8-7F1F-4ED0-9476-FA232DDE7A81}" type="sibTrans" cxnId="{73F5495B-AC5B-4C0D-8610-01BAB6A641DD}">
      <dgm:prSet/>
      <dgm:spPr/>
      <dgm:t>
        <a:bodyPr/>
        <a:lstStyle/>
        <a:p>
          <a:endParaRPr lang="en-US"/>
        </a:p>
      </dgm:t>
    </dgm:pt>
    <dgm:pt modelId="{15ACCF43-BD63-4E6B-BAD3-3EDB0EA867D8}">
      <dgm:prSet phldrT="[Text]" custT="1"/>
      <dgm:spPr/>
      <dgm:t>
        <a:bodyPr/>
        <a:lstStyle/>
        <a:p>
          <a:r>
            <a:rPr lang="en-US" sz="2000" dirty="0"/>
            <a:t>Early 2025</a:t>
          </a:r>
        </a:p>
      </dgm:t>
    </dgm:pt>
    <dgm:pt modelId="{4EBBCF24-2AC2-4E11-9869-71A69FEAF8BC}" type="parTrans" cxnId="{9124B7FD-505A-4D75-9179-FBA3D23EFBB7}">
      <dgm:prSet/>
      <dgm:spPr/>
      <dgm:t>
        <a:bodyPr/>
        <a:lstStyle/>
        <a:p>
          <a:endParaRPr lang="en-US"/>
        </a:p>
      </dgm:t>
    </dgm:pt>
    <dgm:pt modelId="{498323D4-7CDF-4510-8A75-CA464DD029D9}" type="sibTrans" cxnId="{9124B7FD-505A-4D75-9179-FBA3D23EFBB7}">
      <dgm:prSet/>
      <dgm:spPr/>
      <dgm:t>
        <a:bodyPr/>
        <a:lstStyle/>
        <a:p>
          <a:endParaRPr lang="en-US"/>
        </a:p>
      </dgm:t>
    </dgm:pt>
    <dgm:pt modelId="{A4BA9D39-18EA-4382-9B82-796E2BC20E55}">
      <dgm:prSet phldrT="[Text]" custT="1"/>
      <dgm:spPr/>
      <dgm:t>
        <a:bodyPr/>
        <a:lstStyle/>
        <a:p>
          <a:r>
            <a:rPr lang="en-US" sz="2000" dirty="0"/>
            <a:t>Gather input from stakeholders to inform program design	</a:t>
          </a:r>
        </a:p>
      </dgm:t>
    </dgm:pt>
    <dgm:pt modelId="{D309C02A-C051-4AAC-9F40-8AD38190880A}" type="parTrans" cxnId="{D7E0212A-F1E9-4404-878C-8B1660596DDC}">
      <dgm:prSet/>
      <dgm:spPr/>
      <dgm:t>
        <a:bodyPr/>
        <a:lstStyle/>
        <a:p>
          <a:endParaRPr lang="en-US"/>
        </a:p>
      </dgm:t>
    </dgm:pt>
    <dgm:pt modelId="{59E7A99C-BE2A-43AA-BECB-F55CA9323027}" type="sibTrans" cxnId="{D7E0212A-F1E9-4404-878C-8B1660596DDC}">
      <dgm:prSet/>
      <dgm:spPr/>
      <dgm:t>
        <a:bodyPr/>
        <a:lstStyle/>
        <a:p>
          <a:endParaRPr lang="en-US"/>
        </a:p>
      </dgm:t>
    </dgm:pt>
    <dgm:pt modelId="{C67B73B4-9233-4456-B63F-795B44A5005A}">
      <dgm:prSet phldrT="[Text]" custT="1"/>
      <dgm:spPr/>
      <dgm:t>
        <a:bodyPr/>
        <a:lstStyle/>
        <a:p>
          <a:r>
            <a:rPr lang="en-US" sz="2800" dirty="0"/>
            <a:t>Advisory Council		</a:t>
          </a:r>
        </a:p>
      </dgm:t>
    </dgm:pt>
    <dgm:pt modelId="{9EE7E28D-E26D-496A-A0B5-6AE4FD2E9C03}" type="parTrans" cxnId="{D7A21F63-AC20-4817-8759-6E9275AF0EDC}">
      <dgm:prSet/>
      <dgm:spPr/>
      <dgm:t>
        <a:bodyPr/>
        <a:lstStyle/>
        <a:p>
          <a:endParaRPr lang="en-US"/>
        </a:p>
      </dgm:t>
    </dgm:pt>
    <dgm:pt modelId="{870306DC-8B87-4EE7-BD91-3DA0E6CE429F}" type="sibTrans" cxnId="{D7A21F63-AC20-4817-8759-6E9275AF0EDC}">
      <dgm:prSet/>
      <dgm:spPr/>
      <dgm:t>
        <a:bodyPr/>
        <a:lstStyle/>
        <a:p>
          <a:endParaRPr lang="en-US"/>
        </a:p>
      </dgm:t>
    </dgm:pt>
    <dgm:pt modelId="{939BED9F-6B4E-4BD7-ABE0-E5C8D5233D3D}">
      <dgm:prSet phldrT="[Text]" custT="1"/>
      <dgm:spPr/>
      <dgm:t>
        <a:bodyPr/>
        <a:lstStyle/>
        <a:p>
          <a:r>
            <a:rPr lang="en-US" sz="2000" b="0" i="0" u="none" dirty="0"/>
            <a:t>Incorporate community voice in the planning and on-going implementation of Voter-Approved funds</a:t>
          </a:r>
          <a:r>
            <a:rPr lang="en-US" sz="2000" b="0" i="0" dirty="0"/>
            <a:t>​</a:t>
          </a:r>
          <a:endParaRPr lang="en-US" sz="2000" dirty="0"/>
        </a:p>
      </dgm:t>
    </dgm:pt>
    <dgm:pt modelId="{4E4B1944-06A3-4642-BEA3-4528F739E483}" type="parTrans" cxnId="{14B69263-6A15-4752-B416-7DFBE36A47E0}">
      <dgm:prSet/>
      <dgm:spPr/>
      <dgm:t>
        <a:bodyPr/>
        <a:lstStyle/>
        <a:p>
          <a:endParaRPr lang="en-US"/>
        </a:p>
      </dgm:t>
    </dgm:pt>
    <dgm:pt modelId="{AE90B8AD-E40C-4C50-BE9B-3BD168FA21EF}" type="sibTrans" cxnId="{14B69263-6A15-4752-B416-7DFBE36A47E0}">
      <dgm:prSet/>
      <dgm:spPr/>
      <dgm:t>
        <a:bodyPr/>
        <a:lstStyle/>
        <a:p>
          <a:endParaRPr lang="en-US"/>
        </a:p>
      </dgm:t>
    </dgm:pt>
    <dgm:pt modelId="{C5DB8544-BA18-4000-9DC4-24C5BFB13695}">
      <dgm:prSet phldrT="[Text]" custT="1"/>
      <dgm:spPr/>
      <dgm:t>
        <a:bodyPr/>
        <a:lstStyle/>
        <a:p>
          <a:r>
            <a:rPr lang="en-US" sz="2800" dirty="0"/>
            <a:t>Communications Plan</a:t>
          </a:r>
        </a:p>
      </dgm:t>
    </dgm:pt>
    <dgm:pt modelId="{39B85438-EFE9-4AFF-879B-65A23ECF23C4}" type="parTrans" cxnId="{BA2DB140-1A2D-4483-B6CD-A0F266E35214}">
      <dgm:prSet/>
      <dgm:spPr/>
      <dgm:t>
        <a:bodyPr/>
        <a:lstStyle/>
        <a:p>
          <a:endParaRPr lang="en-US"/>
        </a:p>
      </dgm:t>
    </dgm:pt>
    <dgm:pt modelId="{0113B724-9457-4BF9-81CF-BF27D335B9ED}" type="sibTrans" cxnId="{BA2DB140-1A2D-4483-B6CD-A0F266E35214}">
      <dgm:prSet/>
      <dgm:spPr/>
      <dgm:t>
        <a:bodyPr/>
        <a:lstStyle/>
        <a:p>
          <a:endParaRPr lang="en-US"/>
        </a:p>
      </dgm:t>
    </dgm:pt>
    <dgm:pt modelId="{ACD4BA60-DFF5-4C8E-9937-A09FC2D65FEF}">
      <dgm:prSet phldrT="[Text]" custT="1"/>
      <dgm:spPr/>
      <dgm:t>
        <a:bodyPr/>
        <a:lstStyle/>
        <a:p>
          <a:r>
            <a:rPr lang="en-US" sz="2000" dirty="0"/>
            <a:t>Updates about implementation progress </a:t>
          </a:r>
        </a:p>
      </dgm:t>
    </dgm:pt>
    <dgm:pt modelId="{CA6B8FF2-B5EA-4836-BCD0-DE754A2A7FDC}" type="parTrans" cxnId="{E23A0388-74A4-4E52-9A36-B8C8A0D360F6}">
      <dgm:prSet/>
      <dgm:spPr/>
      <dgm:t>
        <a:bodyPr/>
        <a:lstStyle/>
        <a:p>
          <a:endParaRPr lang="en-US"/>
        </a:p>
      </dgm:t>
    </dgm:pt>
    <dgm:pt modelId="{C0DDC600-C18E-41C3-8A63-A943DB5515EA}" type="sibTrans" cxnId="{E23A0388-74A4-4E52-9A36-B8C8A0D360F6}">
      <dgm:prSet/>
      <dgm:spPr/>
      <dgm:t>
        <a:bodyPr/>
        <a:lstStyle/>
        <a:p>
          <a:endParaRPr lang="en-US"/>
        </a:p>
      </dgm:t>
    </dgm:pt>
    <dgm:pt modelId="{265AF917-89A0-4396-9CD6-0B6C9F046CF1}">
      <dgm:prSet phldrT="[Text]" custT="1"/>
      <dgm:spPr/>
      <dgm:t>
        <a:bodyPr/>
        <a:lstStyle/>
        <a:p>
          <a:r>
            <a:rPr lang="en-US" sz="2000" dirty="0"/>
            <a:t>Information about available services</a:t>
          </a:r>
        </a:p>
      </dgm:t>
    </dgm:pt>
    <dgm:pt modelId="{E1F6061F-B173-4507-BBEF-49E1C2284243}" type="parTrans" cxnId="{BEABE159-DA0F-498B-B560-7B67F2D52EDB}">
      <dgm:prSet/>
      <dgm:spPr/>
      <dgm:t>
        <a:bodyPr/>
        <a:lstStyle/>
        <a:p>
          <a:endParaRPr lang="en-US"/>
        </a:p>
      </dgm:t>
    </dgm:pt>
    <dgm:pt modelId="{5401F55B-C3AB-4A8D-9FC5-1BE34D00907B}" type="sibTrans" cxnId="{BEABE159-DA0F-498B-B560-7B67F2D52EDB}">
      <dgm:prSet/>
      <dgm:spPr/>
      <dgm:t>
        <a:bodyPr/>
        <a:lstStyle/>
        <a:p>
          <a:endParaRPr lang="en-US"/>
        </a:p>
      </dgm:t>
    </dgm:pt>
    <dgm:pt modelId="{E8D09635-E239-49B1-BED1-CB51B7033C9B}">
      <dgm:prSet phldrT="[Text]" custT="1"/>
      <dgm:spPr/>
      <dgm:t>
        <a:bodyPr/>
        <a:lstStyle/>
        <a:p>
          <a:r>
            <a:rPr lang="en-US" sz="2000" dirty="0"/>
            <a:t>Name and branding</a:t>
          </a:r>
        </a:p>
      </dgm:t>
    </dgm:pt>
    <dgm:pt modelId="{F8998B85-555C-4474-AC00-1C79246A8D80}" type="parTrans" cxnId="{54570F76-C06F-4181-B859-426B04C04D9C}">
      <dgm:prSet/>
      <dgm:spPr/>
      <dgm:t>
        <a:bodyPr/>
        <a:lstStyle/>
        <a:p>
          <a:endParaRPr lang="en-US"/>
        </a:p>
      </dgm:t>
    </dgm:pt>
    <dgm:pt modelId="{4E6FD87C-17FA-4D6B-9118-154CDCF35535}" type="sibTrans" cxnId="{54570F76-C06F-4181-B859-426B04C04D9C}">
      <dgm:prSet/>
      <dgm:spPr/>
      <dgm:t>
        <a:bodyPr/>
        <a:lstStyle/>
        <a:p>
          <a:endParaRPr lang="en-US"/>
        </a:p>
      </dgm:t>
    </dgm:pt>
    <dgm:pt modelId="{578E1865-A9E2-44B9-9B07-BE6B787C78A8}" type="pres">
      <dgm:prSet presAssocID="{8A48652D-3DC1-46AC-8347-5E2054C3073B}" presName="Name0" presStyleCnt="0">
        <dgm:presLayoutVars>
          <dgm:dir/>
          <dgm:animLvl val="lvl"/>
          <dgm:resizeHandles val="exact"/>
        </dgm:presLayoutVars>
      </dgm:prSet>
      <dgm:spPr/>
      <dgm:t>
        <a:bodyPr/>
        <a:lstStyle/>
        <a:p>
          <a:endParaRPr lang="en-US"/>
        </a:p>
      </dgm:t>
    </dgm:pt>
    <dgm:pt modelId="{A970184A-9386-4805-B72D-FB4E8067EB15}" type="pres">
      <dgm:prSet presAssocID="{CD44FDE5-F031-4079-AFA6-5DF0437DE6E6}" presName="composite" presStyleCnt="0"/>
      <dgm:spPr/>
    </dgm:pt>
    <dgm:pt modelId="{9D44D384-865F-405A-8DCE-A0A91DF67D68}" type="pres">
      <dgm:prSet presAssocID="{CD44FDE5-F031-4079-AFA6-5DF0437DE6E6}" presName="parTx" presStyleLbl="alignNode1" presStyleIdx="0" presStyleCnt="3">
        <dgm:presLayoutVars>
          <dgm:chMax val="0"/>
          <dgm:chPref val="0"/>
          <dgm:bulletEnabled val="1"/>
        </dgm:presLayoutVars>
      </dgm:prSet>
      <dgm:spPr/>
      <dgm:t>
        <a:bodyPr/>
        <a:lstStyle/>
        <a:p>
          <a:endParaRPr lang="en-US"/>
        </a:p>
      </dgm:t>
    </dgm:pt>
    <dgm:pt modelId="{E4CE0200-1FD8-46F3-A8D9-2386F9682E6F}" type="pres">
      <dgm:prSet presAssocID="{CD44FDE5-F031-4079-AFA6-5DF0437DE6E6}" presName="desTx" presStyleLbl="alignAccFollowNode1" presStyleIdx="0" presStyleCnt="3">
        <dgm:presLayoutVars>
          <dgm:bulletEnabled val="1"/>
        </dgm:presLayoutVars>
      </dgm:prSet>
      <dgm:spPr/>
      <dgm:t>
        <a:bodyPr/>
        <a:lstStyle/>
        <a:p>
          <a:endParaRPr lang="en-US"/>
        </a:p>
      </dgm:t>
    </dgm:pt>
    <dgm:pt modelId="{2A80DDCB-C1F1-4B4C-8CAE-49D4739FB7B5}" type="pres">
      <dgm:prSet presAssocID="{270B48B8-7F1F-4ED0-9476-FA232DDE7A81}" presName="space" presStyleCnt="0"/>
      <dgm:spPr/>
    </dgm:pt>
    <dgm:pt modelId="{C87F4EAC-AC3A-4849-A0D8-19593301B7ED}" type="pres">
      <dgm:prSet presAssocID="{C67B73B4-9233-4456-B63F-795B44A5005A}" presName="composite" presStyleCnt="0"/>
      <dgm:spPr/>
    </dgm:pt>
    <dgm:pt modelId="{3B337315-0090-414F-8BD9-BD54218F1414}" type="pres">
      <dgm:prSet presAssocID="{C67B73B4-9233-4456-B63F-795B44A5005A}" presName="parTx" presStyleLbl="alignNode1" presStyleIdx="1" presStyleCnt="3">
        <dgm:presLayoutVars>
          <dgm:chMax val="0"/>
          <dgm:chPref val="0"/>
          <dgm:bulletEnabled val="1"/>
        </dgm:presLayoutVars>
      </dgm:prSet>
      <dgm:spPr/>
      <dgm:t>
        <a:bodyPr/>
        <a:lstStyle/>
        <a:p>
          <a:endParaRPr lang="en-US"/>
        </a:p>
      </dgm:t>
    </dgm:pt>
    <dgm:pt modelId="{F5FBAB29-D264-4AD2-B80E-22CBB9161DE3}" type="pres">
      <dgm:prSet presAssocID="{C67B73B4-9233-4456-B63F-795B44A5005A}" presName="desTx" presStyleLbl="alignAccFollowNode1" presStyleIdx="1" presStyleCnt="3">
        <dgm:presLayoutVars>
          <dgm:bulletEnabled val="1"/>
        </dgm:presLayoutVars>
      </dgm:prSet>
      <dgm:spPr/>
      <dgm:t>
        <a:bodyPr/>
        <a:lstStyle/>
        <a:p>
          <a:endParaRPr lang="en-US"/>
        </a:p>
      </dgm:t>
    </dgm:pt>
    <dgm:pt modelId="{B4B2ED16-ACE1-4484-A0A1-D9C5F91B3E5D}" type="pres">
      <dgm:prSet presAssocID="{870306DC-8B87-4EE7-BD91-3DA0E6CE429F}" presName="space" presStyleCnt="0"/>
      <dgm:spPr/>
    </dgm:pt>
    <dgm:pt modelId="{1C124562-2519-4A07-8740-D0EF9523AE29}" type="pres">
      <dgm:prSet presAssocID="{C5DB8544-BA18-4000-9DC4-24C5BFB13695}" presName="composite" presStyleCnt="0"/>
      <dgm:spPr/>
    </dgm:pt>
    <dgm:pt modelId="{CBD1AC6B-8E54-4993-8DF7-27EF928822D4}" type="pres">
      <dgm:prSet presAssocID="{C5DB8544-BA18-4000-9DC4-24C5BFB13695}" presName="parTx" presStyleLbl="alignNode1" presStyleIdx="2" presStyleCnt="3">
        <dgm:presLayoutVars>
          <dgm:chMax val="0"/>
          <dgm:chPref val="0"/>
          <dgm:bulletEnabled val="1"/>
        </dgm:presLayoutVars>
      </dgm:prSet>
      <dgm:spPr/>
      <dgm:t>
        <a:bodyPr/>
        <a:lstStyle/>
        <a:p>
          <a:endParaRPr lang="en-US"/>
        </a:p>
      </dgm:t>
    </dgm:pt>
    <dgm:pt modelId="{26DB9485-3C6E-4E21-A69B-F3742B70076A}" type="pres">
      <dgm:prSet presAssocID="{C5DB8544-BA18-4000-9DC4-24C5BFB13695}" presName="desTx" presStyleLbl="alignAccFollowNode1" presStyleIdx="2" presStyleCnt="3">
        <dgm:presLayoutVars>
          <dgm:bulletEnabled val="1"/>
        </dgm:presLayoutVars>
      </dgm:prSet>
      <dgm:spPr/>
      <dgm:t>
        <a:bodyPr/>
        <a:lstStyle/>
        <a:p>
          <a:endParaRPr lang="en-US"/>
        </a:p>
      </dgm:t>
    </dgm:pt>
  </dgm:ptLst>
  <dgm:cxnLst>
    <dgm:cxn modelId="{9F4FA0A2-88A2-4084-81C1-2D2E0832ED4E}" type="presOf" srcId="{265AF917-89A0-4396-9CD6-0B6C9F046CF1}" destId="{26DB9485-3C6E-4E21-A69B-F3742B70076A}" srcOrd="0" destOrd="2" presId="urn:microsoft.com/office/officeart/2005/8/layout/hList1"/>
    <dgm:cxn modelId="{94B5C0F6-4DCD-4B3B-AEF2-969E8D84F776}" type="presOf" srcId="{C5DB8544-BA18-4000-9DC4-24C5BFB13695}" destId="{CBD1AC6B-8E54-4993-8DF7-27EF928822D4}" srcOrd="0" destOrd="0" presId="urn:microsoft.com/office/officeart/2005/8/layout/hList1"/>
    <dgm:cxn modelId="{73F5495B-AC5B-4C0D-8610-01BAB6A641DD}" srcId="{8A48652D-3DC1-46AC-8347-5E2054C3073B}" destId="{CD44FDE5-F031-4079-AFA6-5DF0437DE6E6}" srcOrd="0" destOrd="0" parTransId="{D0A2327D-4D45-4558-8805-A4698579E8CC}" sibTransId="{270B48B8-7F1F-4ED0-9476-FA232DDE7A81}"/>
    <dgm:cxn modelId="{BEABE159-DA0F-498B-B560-7B67F2D52EDB}" srcId="{C5DB8544-BA18-4000-9DC4-24C5BFB13695}" destId="{265AF917-89A0-4396-9CD6-0B6C9F046CF1}" srcOrd="2" destOrd="0" parTransId="{E1F6061F-B173-4507-BBEF-49E1C2284243}" sibTransId="{5401F55B-C3AB-4A8D-9FC5-1BE34D00907B}"/>
    <dgm:cxn modelId="{A2CCBA81-6128-4FBA-AA80-9B26E4D69175}" type="presOf" srcId="{C67B73B4-9233-4456-B63F-795B44A5005A}" destId="{3B337315-0090-414F-8BD9-BD54218F1414}" srcOrd="0" destOrd="0" presId="urn:microsoft.com/office/officeart/2005/8/layout/hList1"/>
    <dgm:cxn modelId="{D7E0212A-F1E9-4404-878C-8B1660596DDC}" srcId="{CD44FDE5-F031-4079-AFA6-5DF0437DE6E6}" destId="{A4BA9D39-18EA-4382-9B82-796E2BC20E55}" srcOrd="1" destOrd="0" parTransId="{D309C02A-C051-4AAC-9F40-8AD38190880A}" sibTransId="{59E7A99C-BE2A-43AA-BECB-F55CA9323027}"/>
    <dgm:cxn modelId="{E23A0388-74A4-4E52-9A36-B8C8A0D360F6}" srcId="{C5DB8544-BA18-4000-9DC4-24C5BFB13695}" destId="{ACD4BA60-DFF5-4C8E-9937-A09FC2D65FEF}" srcOrd="1" destOrd="0" parTransId="{CA6B8FF2-B5EA-4836-BCD0-DE754A2A7FDC}" sibTransId="{C0DDC600-C18E-41C3-8A63-A943DB5515EA}"/>
    <dgm:cxn modelId="{E04FA91C-9BEA-4122-9CE6-1D9A9F645967}" type="presOf" srcId="{A4BA9D39-18EA-4382-9B82-796E2BC20E55}" destId="{E4CE0200-1FD8-46F3-A8D9-2386F9682E6F}" srcOrd="0" destOrd="1" presId="urn:microsoft.com/office/officeart/2005/8/layout/hList1"/>
    <dgm:cxn modelId="{54570F76-C06F-4181-B859-426B04C04D9C}" srcId="{C5DB8544-BA18-4000-9DC4-24C5BFB13695}" destId="{E8D09635-E239-49B1-BED1-CB51B7033C9B}" srcOrd="0" destOrd="0" parTransId="{F8998B85-555C-4474-AC00-1C79246A8D80}" sibTransId="{4E6FD87C-17FA-4D6B-9118-154CDCF35535}"/>
    <dgm:cxn modelId="{B58CC8C0-745F-4A74-8E6C-EF7414B38974}" type="presOf" srcId="{CD44FDE5-F031-4079-AFA6-5DF0437DE6E6}" destId="{9D44D384-865F-405A-8DCE-A0A91DF67D68}" srcOrd="0" destOrd="0" presId="urn:microsoft.com/office/officeart/2005/8/layout/hList1"/>
    <dgm:cxn modelId="{B06C622A-3901-4CCB-8BF3-CA7A4F3DD5A8}" type="presOf" srcId="{E8D09635-E239-49B1-BED1-CB51B7033C9B}" destId="{26DB9485-3C6E-4E21-A69B-F3742B70076A}" srcOrd="0" destOrd="0" presId="urn:microsoft.com/office/officeart/2005/8/layout/hList1"/>
    <dgm:cxn modelId="{14B69263-6A15-4752-B416-7DFBE36A47E0}" srcId="{C67B73B4-9233-4456-B63F-795B44A5005A}" destId="{939BED9F-6B4E-4BD7-ABE0-E5C8D5233D3D}" srcOrd="0" destOrd="0" parTransId="{4E4B1944-06A3-4642-BEA3-4528F739E483}" sibTransId="{AE90B8AD-E40C-4C50-BE9B-3BD168FA21EF}"/>
    <dgm:cxn modelId="{9124B7FD-505A-4D75-9179-FBA3D23EFBB7}" srcId="{CD44FDE5-F031-4079-AFA6-5DF0437DE6E6}" destId="{15ACCF43-BD63-4E6B-BAD3-3EDB0EA867D8}" srcOrd="0" destOrd="0" parTransId="{4EBBCF24-2AC2-4E11-9869-71A69FEAF8BC}" sibTransId="{498323D4-7CDF-4510-8A75-CA464DD029D9}"/>
    <dgm:cxn modelId="{63DCFE9B-6488-456F-A4E8-F0C5CB3F2C2D}" type="presOf" srcId="{939BED9F-6B4E-4BD7-ABE0-E5C8D5233D3D}" destId="{F5FBAB29-D264-4AD2-B80E-22CBB9161DE3}" srcOrd="0" destOrd="0" presId="urn:microsoft.com/office/officeart/2005/8/layout/hList1"/>
    <dgm:cxn modelId="{BA2DB140-1A2D-4483-B6CD-A0F266E35214}" srcId="{8A48652D-3DC1-46AC-8347-5E2054C3073B}" destId="{C5DB8544-BA18-4000-9DC4-24C5BFB13695}" srcOrd="2" destOrd="0" parTransId="{39B85438-EFE9-4AFF-879B-65A23ECF23C4}" sibTransId="{0113B724-9457-4BF9-81CF-BF27D335B9ED}"/>
    <dgm:cxn modelId="{9160C732-296F-4AD8-8C30-B9D786670C41}" type="presOf" srcId="{15ACCF43-BD63-4E6B-BAD3-3EDB0EA867D8}" destId="{E4CE0200-1FD8-46F3-A8D9-2386F9682E6F}" srcOrd="0" destOrd="0" presId="urn:microsoft.com/office/officeart/2005/8/layout/hList1"/>
    <dgm:cxn modelId="{E8E30C14-0B86-48AE-AEEF-0D0E9570BEEC}" type="presOf" srcId="{8A48652D-3DC1-46AC-8347-5E2054C3073B}" destId="{578E1865-A9E2-44B9-9B07-BE6B787C78A8}" srcOrd="0" destOrd="0" presId="urn:microsoft.com/office/officeart/2005/8/layout/hList1"/>
    <dgm:cxn modelId="{D7A21F63-AC20-4817-8759-6E9275AF0EDC}" srcId="{8A48652D-3DC1-46AC-8347-5E2054C3073B}" destId="{C67B73B4-9233-4456-B63F-795B44A5005A}" srcOrd="1" destOrd="0" parTransId="{9EE7E28D-E26D-496A-A0B5-6AE4FD2E9C03}" sibTransId="{870306DC-8B87-4EE7-BD91-3DA0E6CE429F}"/>
    <dgm:cxn modelId="{34842D3F-EA26-451D-A9E8-66CB99BB0002}" type="presOf" srcId="{ACD4BA60-DFF5-4C8E-9937-A09FC2D65FEF}" destId="{26DB9485-3C6E-4E21-A69B-F3742B70076A}" srcOrd="0" destOrd="1" presId="urn:microsoft.com/office/officeart/2005/8/layout/hList1"/>
    <dgm:cxn modelId="{B0C68566-DF23-4528-B589-45DE4B5ADF42}" type="presParOf" srcId="{578E1865-A9E2-44B9-9B07-BE6B787C78A8}" destId="{A970184A-9386-4805-B72D-FB4E8067EB15}" srcOrd="0" destOrd="0" presId="urn:microsoft.com/office/officeart/2005/8/layout/hList1"/>
    <dgm:cxn modelId="{5A8C23C5-DEE9-429C-AC6C-ECA2DA5CF018}" type="presParOf" srcId="{A970184A-9386-4805-B72D-FB4E8067EB15}" destId="{9D44D384-865F-405A-8DCE-A0A91DF67D68}" srcOrd="0" destOrd="0" presId="urn:microsoft.com/office/officeart/2005/8/layout/hList1"/>
    <dgm:cxn modelId="{58CE2829-9955-43B4-B91B-FCD419FCE6EB}" type="presParOf" srcId="{A970184A-9386-4805-B72D-FB4E8067EB15}" destId="{E4CE0200-1FD8-46F3-A8D9-2386F9682E6F}" srcOrd="1" destOrd="0" presId="urn:microsoft.com/office/officeart/2005/8/layout/hList1"/>
    <dgm:cxn modelId="{797B5C01-F5C4-4199-9D1C-D5C8620F141C}" type="presParOf" srcId="{578E1865-A9E2-44B9-9B07-BE6B787C78A8}" destId="{2A80DDCB-C1F1-4B4C-8CAE-49D4739FB7B5}" srcOrd="1" destOrd="0" presId="urn:microsoft.com/office/officeart/2005/8/layout/hList1"/>
    <dgm:cxn modelId="{3973C746-10E5-4018-9DC5-CCD5983E321A}" type="presParOf" srcId="{578E1865-A9E2-44B9-9B07-BE6B787C78A8}" destId="{C87F4EAC-AC3A-4849-A0D8-19593301B7ED}" srcOrd="2" destOrd="0" presId="urn:microsoft.com/office/officeart/2005/8/layout/hList1"/>
    <dgm:cxn modelId="{2591F9D1-831A-43BE-BFDA-6A7E2901E1C2}" type="presParOf" srcId="{C87F4EAC-AC3A-4849-A0D8-19593301B7ED}" destId="{3B337315-0090-414F-8BD9-BD54218F1414}" srcOrd="0" destOrd="0" presId="urn:microsoft.com/office/officeart/2005/8/layout/hList1"/>
    <dgm:cxn modelId="{5D41504A-4724-44A0-8F9A-3385B9BB86F4}" type="presParOf" srcId="{C87F4EAC-AC3A-4849-A0D8-19593301B7ED}" destId="{F5FBAB29-D264-4AD2-B80E-22CBB9161DE3}" srcOrd="1" destOrd="0" presId="urn:microsoft.com/office/officeart/2005/8/layout/hList1"/>
    <dgm:cxn modelId="{E34D4B38-F15D-448F-965C-B70C1F6AC593}" type="presParOf" srcId="{578E1865-A9E2-44B9-9B07-BE6B787C78A8}" destId="{B4B2ED16-ACE1-4484-A0A1-D9C5F91B3E5D}" srcOrd="3" destOrd="0" presId="urn:microsoft.com/office/officeart/2005/8/layout/hList1"/>
    <dgm:cxn modelId="{B3B9B2DC-81BE-420C-AAD2-DBA4E88E083C}" type="presParOf" srcId="{578E1865-A9E2-44B9-9B07-BE6B787C78A8}" destId="{1C124562-2519-4A07-8740-D0EF9523AE29}" srcOrd="4" destOrd="0" presId="urn:microsoft.com/office/officeart/2005/8/layout/hList1"/>
    <dgm:cxn modelId="{D6C2943E-D272-43C2-8D75-D1E60C18C0AB}" type="presParOf" srcId="{1C124562-2519-4A07-8740-D0EF9523AE29}" destId="{CBD1AC6B-8E54-4993-8DF7-27EF928822D4}" srcOrd="0" destOrd="0" presId="urn:microsoft.com/office/officeart/2005/8/layout/hList1"/>
    <dgm:cxn modelId="{46B3BDBC-2D0F-43E2-B92D-079DFABA8F54}" type="presParOf" srcId="{1C124562-2519-4A07-8740-D0EF9523AE29}" destId="{26DB9485-3C6E-4E21-A69B-F3742B70076A}"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D5A2DD-EB06-46FE-B199-DD123E1D5986}"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n-US"/>
        </a:p>
      </dgm:t>
    </dgm:pt>
    <dgm:pt modelId="{7215A21C-E259-4CDF-B866-15C33521BDA5}">
      <dgm:prSet phldrT="[Text]" custT="1"/>
      <dgm:spPr/>
      <dgm:t>
        <a:bodyPr/>
        <a:lstStyle/>
        <a:p>
          <a:r>
            <a:rPr lang="en-US" sz="1400" dirty="0"/>
            <a:t>Staff hired</a:t>
          </a:r>
        </a:p>
        <a:p>
          <a:r>
            <a:rPr lang="en-US" sz="1400" dirty="0"/>
            <a:t>April 2025</a:t>
          </a:r>
        </a:p>
      </dgm:t>
    </dgm:pt>
    <dgm:pt modelId="{C1FE14F2-6EFF-49FF-BB0D-A251523579B8}" type="parTrans" cxnId="{8AD6C241-0569-4D07-96A3-EC5240355FDB}">
      <dgm:prSet/>
      <dgm:spPr/>
      <dgm:t>
        <a:bodyPr/>
        <a:lstStyle/>
        <a:p>
          <a:endParaRPr lang="en-US"/>
        </a:p>
      </dgm:t>
    </dgm:pt>
    <dgm:pt modelId="{7EE69A13-7297-4F51-8B2B-A7092673BB9A}" type="sibTrans" cxnId="{8AD6C241-0569-4D07-96A3-EC5240355FDB}">
      <dgm:prSet/>
      <dgm:spPr/>
      <dgm:t>
        <a:bodyPr/>
        <a:lstStyle/>
        <a:p>
          <a:endParaRPr lang="en-US"/>
        </a:p>
      </dgm:t>
    </dgm:pt>
    <dgm:pt modelId="{09E3E8FE-E40D-4AE4-80E0-927E43D137F7}">
      <dgm:prSet phldrT="[Text]"/>
      <dgm:spPr/>
      <dgm:t>
        <a:bodyPr/>
        <a:lstStyle/>
        <a:p>
          <a:r>
            <a:rPr lang="en-US" dirty="0"/>
            <a:t> Near-term investments  (Expand current contracts)</a:t>
          </a:r>
        </a:p>
        <a:p>
          <a:r>
            <a:rPr lang="en-US" dirty="0"/>
            <a:t>Spring -Summer 2025</a:t>
          </a:r>
        </a:p>
      </dgm:t>
    </dgm:pt>
    <dgm:pt modelId="{66B1F6AA-DF55-4600-94D1-34ECEFA3AE27}" type="parTrans" cxnId="{6155596D-C199-404C-8D74-C59647DDA804}">
      <dgm:prSet/>
      <dgm:spPr/>
      <dgm:t>
        <a:bodyPr/>
        <a:lstStyle/>
        <a:p>
          <a:endParaRPr lang="en-US"/>
        </a:p>
      </dgm:t>
    </dgm:pt>
    <dgm:pt modelId="{A025EA03-FE03-4548-A639-CDF33487A7D0}" type="sibTrans" cxnId="{6155596D-C199-404C-8D74-C59647DDA804}">
      <dgm:prSet/>
      <dgm:spPr/>
      <dgm:t>
        <a:bodyPr/>
        <a:lstStyle/>
        <a:p>
          <a:endParaRPr lang="en-US"/>
        </a:p>
      </dgm:t>
    </dgm:pt>
    <dgm:pt modelId="{A9D55551-D64B-4740-B7AD-8AA1808C2E83}">
      <dgm:prSet/>
      <dgm:spPr/>
      <dgm:t>
        <a:bodyPr/>
        <a:lstStyle/>
        <a:p>
          <a:r>
            <a:rPr lang="en-US" dirty="0"/>
            <a:t>Contracts for 0-3 Child Care Slots </a:t>
          </a:r>
        </a:p>
        <a:p>
          <a:r>
            <a:rPr lang="en-US" dirty="0"/>
            <a:t> June 2026 </a:t>
          </a:r>
        </a:p>
      </dgm:t>
    </dgm:pt>
    <dgm:pt modelId="{97F6D804-5FF1-47E5-BFA9-FB66CA6A8E3B}" type="parTrans" cxnId="{79BD53D6-8080-43AA-A6D6-753FA019D48D}">
      <dgm:prSet/>
      <dgm:spPr/>
      <dgm:t>
        <a:bodyPr/>
        <a:lstStyle/>
        <a:p>
          <a:endParaRPr lang="en-US"/>
        </a:p>
      </dgm:t>
    </dgm:pt>
    <dgm:pt modelId="{1A01E26C-E07B-4E5F-88A9-029FC3E784F8}" type="sibTrans" cxnId="{79BD53D6-8080-43AA-A6D6-753FA019D48D}">
      <dgm:prSet/>
      <dgm:spPr/>
      <dgm:t>
        <a:bodyPr/>
        <a:lstStyle/>
        <a:p>
          <a:endParaRPr lang="en-US"/>
        </a:p>
      </dgm:t>
    </dgm:pt>
    <dgm:pt modelId="{3E90166E-F95B-4719-BA05-0DBA71242421}">
      <dgm:prSet/>
      <dgm:spPr/>
      <dgm:t>
        <a:bodyPr/>
        <a:lstStyle/>
        <a:p>
          <a:r>
            <a:rPr lang="en-US" baseline="0" dirty="0"/>
            <a:t>Contracts for services in all 4 strategies  </a:t>
          </a:r>
        </a:p>
        <a:p>
          <a:r>
            <a:rPr lang="en-US" baseline="0" dirty="0"/>
            <a:t>Dec 2026 </a:t>
          </a:r>
          <a:endParaRPr lang="en-US" dirty="0"/>
        </a:p>
      </dgm:t>
    </dgm:pt>
    <dgm:pt modelId="{F9C3CD75-ED2E-4258-8EEC-04F5F933C358}" type="parTrans" cxnId="{E730F945-DF1A-4F8C-84CF-D6DA5BB3C196}">
      <dgm:prSet/>
      <dgm:spPr/>
      <dgm:t>
        <a:bodyPr/>
        <a:lstStyle/>
        <a:p>
          <a:endParaRPr lang="en-US"/>
        </a:p>
      </dgm:t>
    </dgm:pt>
    <dgm:pt modelId="{18FA7EC2-CBBB-4432-967A-C3A8847828C9}" type="sibTrans" cxnId="{E730F945-DF1A-4F8C-84CF-D6DA5BB3C196}">
      <dgm:prSet/>
      <dgm:spPr/>
      <dgm:t>
        <a:bodyPr/>
        <a:lstStyle/>
        <a:p>
          <a:endParaRPr lang="en-US"/>
        </a:p>
      </dgm:t>
    </dgm:pt>
    <dgm:pt modelId="{6AEB8821-3C65-4A93-8E57-ADB78DDE0682}">
      <dgm:prSet phldrT="[Text]"/>
      <dgm:spPr/>
      <dgm:t>
        <a:bodyPr/>
        <a:lstStyle/>
        <a:p>
          <a:r>
            <a:rPr lang="en-US" dirty="0"/>
            <a:t>Community input summary, program design recommendations, &amp; TCCC policy approval </a:t>
          </a:r>
        </a:p>
        <a:p>
          <a:r>
            <a:rPr lang="en-US" dirty="0"/>
            <a:t>Summer 2025</a:t>
          </a:r>
        </a:p>
      </dgm:t>
    </dgm:pt>
    <dgm:pt modelId="{44E20B42-6BA6-4563-9D03-E873105917B5}" type="parTrans" cxnId="{710C5FD6-80EF-4549-BFBB-5DDE65DD6771}">
      <dgm:prSet/>
      <dgm:spPr/>
      <dgm:t>
        <a:bodyPr/>
        <a:lstStyle/>
        <a:p>
          <a:endParaRPr lang="en-US"/>
        </a:p>
      </dgm:t>
    </dgm:pt>
    <dgm:pt modelId="{A3E5F489-5051-4420-B0D9-14391BA0E59D}" type="sibTrans" cxnId="{710C5FD6-80EF-4549-BFBB-5DDE65DD6771}">
      <dgm:prSet/>
      <dgm:spPr/>
      <dgm:t>
        <a:bodyPr/>
        <a:lstStyle/>
        <a:p>
          <a:endParaRPr lang="en-US"/>
        </a:p>
      </dgm:t>
    </dgm:pt>
    <dgm:pt modelId="{F5E4399F-9129-4FE5-BD6A-F92012DFC9F2}">
      <dgm:prSet/>
      <dgm:spPr/>
      <dgm:t>
        <a:bodyPr/>
        <a:lstStyle/>
        <a:p>
          <a:r>
            <a:rPr lang="en-US" dirty="0"/>
            <a:t>Begin releasing solicitations for services </a:t>
          </a:r>
        </a:p>
        <a:p>
          <a:r>
            <a:rPr lang="en-US" dirty="0"/>
            <a:t>Fall 2025</a:t>
          </a:r>
        </a:p>
      </dgm:t>
    </dgm:pt>
    <dgm:pt modelId="{17E7B26D-3CC0-4546-BC43-3D77EAF773FA}" type="parTrans" cxnId="{E617CBE9-1616-4902-AA41-24704DA8FC32}">
      <dgm:prSet/>
      <dgm:spPr/>
      <dgm:t>
        <a:bodyPr/>
        <a:lstStyle/>
        <a:p>
          <a:endParaRPr lang="en-US"/>
        </a:p>
      </dgm:t>
    </dgm:pt>
    <dgm:pt modelId="{AF9B63B5-56B4-4E1C-8024-E00602D22931}" type="sibTrans" cxnId="{E617CBE9-1616-4902-AA41-24704DA8FC32}">
      <dgm:prSet/>
      <dgm:spPr/>
      <dgm:t>
        <a:bodyPr/>
        <a:lstStyle/>
        <a:p>
          <a:endParaRPr lang="en-US"/>
        </a:p>
      </dgm:t>
    </dgm:pt>
    <dgm:pt modelId="{254D8AE5-A788-45BF-A3A6-13E8C792A5CE}" type="pres">
      <dgm:prSet presAssocID="{06D5A2DD-EB06-46FE-B199-DD123E1D5986}" presName="Name0" presStyleCnt="0">
        <dgm:presLayoutVars>
          <dgm:dir/>
          <dgm:resizeHandles val="exact"/>
        </dgm:presLayoutVars>
      </dgm:prSet>
      <dgm:spPr/>
      <dgm:t>
        <a:bodyPr/>
        <a:lstStyle/>
        <a:p>
          <a:endParaRPr lang="en-US"/>
        </a:p>
      </dgm:t>
    </dgm:pt>
    <dgm:pt modelId="{F04D7CCE-1F73-4BDD-A286-DCA32A8C98BF}" type="pres">
      <dgm:prSet presAssocID="{06D5A2DD-EB06-46FE-B199-DD123E1D5986}" presName="arrow" presStyleLbl="bgShp" presStyleIdx="0" presStyleCnt="1" custLinFactNeighborY="0"/>
      <dgm:spPr/>
    </dgm:pt>
    <dgm:pt modelId="{9077D7F5-F0DA-4C8D-8625-4D80622611AA}" type="pres">
      <dgm:prSet presAssocID="{06D5A2DD-EB06-46FE-B199-DD123E1D5986}" presName="points" presStyleCnt="0"/>
      <dgm:spPr/>
    </dgm:pt>
    <dgm:pt modelId="{406BE3B4-6790-488D-8A35-CD10FCEB73AC}" type="pres">
      <dgm:prSet presAssocID="{7215A21C-E259-4CDF-B866-15C33521BDA5}" presName="compositeA" presStyleCnt="0"/>
      <dgm:spPr/>
    </dgm:pt>
    <dgm:pt modelId="{E8A3B9E4-42C0-483D-8CD8-F05B1C221233}" type="pres">
      <dgm:prSet presAssocID="{7215A21C-E259-4CDF-B866-15C33521BDA5}" presName="textA" presStyleLbl="revTx" presStyleIdx="0" presStyleCnt="6">
        <dgm:presLayoutVars>
          <dgm:bulletEnabled val="1"/>
        </dgm:presLayoutVars>
      </dgm:prSet>
      <dgm:spPr/>
      <dgm:t>
        <a:bodyPr/>
        <a:lstStyle/>
        <a:p>
          <a:endParaRPr lang="en-US"/>
        </a:p>
      </dgm:t>
    </dgm:pt>
    <dgm:pt modelId="{1FB2391F-2610-475E-8C00-DA7C4DE60999}" type="pres">
      <dgm:prSet presAssocID="{7215A21C-E259-4CDF-B866-15C33521BDA5}" presName="circleA" presStyleLbl="node1" presStyleIdx="0" presStyleCnt="6"/>
      <dgm:spPr/>
    </dgm:pt>
    <dgm:pt modelId="{011BB494-98A3-4705-B066-A2D5B5D74020}" type="pres">
      <dgm:prSet presAssocID="{7215A21C-E259-4CDF-B866-15C33521BDA5}" presName="spaceA" presStyleCnt="0"/>
      <dgm:spPr/>
    </dgm:pt>
    <dgm:pt modelId="{9E4EA286-4202-46D7-8D24-D15792D599D6}" type="pres">
      <dgm:prSet presAssocID="{7EE69A13-7297-4F51-8B2B-A7092673BB9A}" presName="space" presStyleCnt="0"/>
      <dgm:spPr/>
    </dgm:pt>
    <dgm:pt modelId="{F8698556-E3AB-4C20-BA2B-71D097126438}" type="pres">
      <dgm:prSet presAssocID="{09E3E8FE-E40D-4AE4-80E0-927E43D137F7}" presName="compositeB" presStyleCnt="0"/>
      <dgm:spPr/>
    </dgm:pt>
    <dgm:pt modelId="{AA2631B0-0A0F-4D43-B869-90C53BDBB6E7}" type="pres">
      <dgm:prSet presAssocID="{09E3E8FE-E40D-4AE4-80E0-927E43D137F7}" presName="textB" presStyleLbl="revTx" presStyleIdx="1" presStyleCnt="6" custScaleX="151282">
        <dgm:presLayoutVars>
          <dgm:bulletEnabled val="1"/>
        </dgm:presLayoutVars>
      </dgm:prSet>
      <dgm:spPr/>
      <dgm:t>
        <a:bodyPr/>
        <a:lstStyle/>
        <a:p>
          <a:endParaRPr lang="en-US"/>
        </a:p>
      </dgm:t>
    </dgm:pt>
    <dgm:pt modelId="{D8FB4BBE-ECD9-43AA-8100-CBB09008F823}" type="pres">
      <dgm:prSet presAssocID="{09E3E8FE-E40D-4AE4-80E0-927E43D137F7}" presName="circleB" presStyleLbl="node1" presStyleIdx="1" presStyleCnt="6"/>
      <dgm:spPr/>
    </dgm:pt>
    <dgm:pt modelId="{8AE7AF4F-256B-4912-BC1C-0FAFAE4AB10F}" type="pres">
      <dgm:prSet presAssocID="{09E3E8FE-E40D-4AE4-80E0-927E43D137F7}" presName="spaceB" presStyleCnt="0"/>
      <dgm:spPr/>
    </dgm:pt>
    <dgm:pt modelId="{3CA13938-761D-453E-9B89-136480FF340B}" type="pres">
      <dgm:prSet presAssocID="{A025EA03-FE03-4548-A639-CDF33487A7D0}" presName="space" presStyleCnt="0"/>
      <dgm:spPr/>
    </dgm:pt>
    <dgm:pt modelId="{A47E032B-586B-492E-A474-5FABCF2F028A}" type="pres">
      <dgm:prSet presAssocID="{6AEB8821-3C65-4A93-8E57-ADB78DDE0682}" presName="compositeA" presStyleCnt="0"/>
      <dgm:spPr/>
    </dgm:pt>
    <dgm:pt modelId="{2B492277-A863-4F2B-90F6-5A1AD14C6BDB}" type="pres">
      <dgm:prSet presAssocID="{6AEB8821-3C65-4A93-8E57-ADB78DDE0682}" presName="textA" presStyleLbl="revTx" presStyleIdx="2" presStyleCnt="6" custScaleX="195662">
        <dgm:presLayoutVars>
          <dgm:bulletEnabled val="1"/>
        </dgm:presLayoutVars>
      </dgm:prSet>
      <dgm:spPr/>
      <dgm:t>
        <a:bodyPr/>
        <a:lstStyle/>
        <a:p>
          <a:endParaRPr lang="en-US"/>
        </a:p>
      </dgm:t>
    </dgm:pt>
    <dgm:pt modelId="{918AD7D6-8C57-4541-A0BF-CEA48B7E61F7}" type="pres">
      <dgm:prSet presAssocID="{6AEB8821-3C65-4A93-8E57-ADB78DDE0682}" presName="circleA" presStyleLbl="node1" presStyleIdx="2" presStyleCnt="6"/>
      <dgm:spPr/>
    </dgm:pt>
    <dgm:pt modelId="{DC0599CC-F889-4F3C-AD03-E0F7C9313401}" type="pres">
      <dgm:prSet presAssocID="{6AEB8821-3C65-4A93-8E57-ADB78DDE0682}" presName="spaceA" presStyleCnt="0"/>
      <dgm:spPr/>
    </dgm:pt>
    <dgm:pt modelId="{A33FCC66-08F2-4A62-A124-B8AE2F1DE700}" type="pres">
      <dgm:prSet presAssocID="{A3E5F489-5051-4420-B0D9-14391BA0E59D}" presName="space" presStyleCnt="0"/>
      <dgm:spPr/>
    </dgm:pt>
    <dgm:pt modelId="{A62D1F41-4450-448A-B09F-4B6E24B17199}" type="pres">
      <dgm:prSet presAssocID="{F5E4399F-9129-4FE5-BD6A-F92012DFC9F2}" presName="compositeB" presStyleCnt="0"/>
      <dgm:spPr/>
    </dgm:pt>
    <dgm:pt modelId="{AD09A55B-3D43-4D06-81F6-0E562B034828}" type="pres">
      <dgm:prSet presAssocID="{F5E4399F-9129-4FE5-BD6A-F92012DFC9F2}" presName="textB" presStyleLbl="revTx" presStyleIdx="3" presStyleCnt="6">
        <dgm:presLayoutVars>
          <dgm:bulletEnabled val="1"/>
        </dgm:presLayoutVars>
      </dgm:prSet>
      <dgm:spPr/>
      <dgm:t>
        <a:bodyPr/>
        <a:lstStyle/>
        <a:p>
          <a:endParaRPr lang="en-US"/>
        </a:p>
      </dgm:t>
    </dgm:pt>
    <dgm:pt modelId="{781018D4-26B6-4D12-BFC6-75E6680A192D}" type="pres">
      <dgm:prSet presAssocID="{F5E4399F-9129-4FE5-BD6A-F92012DFC9F2}" presName="circleB" presStyleLbl="node1" presStyleIdx="3" presStyleCnt="6"/>
      <dgm:spPr/>
    </dgm:pt>
    <dgm:pt modelId="{63593015-0969-4B1F-9222-E125E18328F3}" type="pres">
      <dgm:prSet presAssocID="{F5E4399F-9129-4FE5-BD6A-F92012DFC9F2}" presName="spaceB" presStyleCnt="0"/>
      <dgm:spPr/>
    </dgm:pt>
    <dgm:pt modelId="{2DEB23D7-5907-477D-841A-D24938EA6D0E}" type="pres">
      <dgm:prSet presAssocID="{AF9B63B5-56B4-4E1C-8024-E00602D22931}" presName="space" presStyleCnt="0"/>
      <dgm:spPr/>
    </dgm:pt>
    <dgm:pt modelId="{73B130C9-4AA6-4EA5-BB15-68FBF20F63AC}" type="pres">
      <dgm:prSet presAssocID="{A9D55551-D64B-4740-B7AD-8AA1808C2E83}" presName="compositeA" presStyleCnt="0"/>
      <dgm:spPr/>
    </dgm:pt>
    <dgm:pt modelId="{86F12306-32DF-46DE-955F-975AC2193CC8}" type="pres">
      <dgm:prSet presAssocID="{A9D55551-D64B-4740-B7AD-8AA1808C2E83}" presName="textA" presStyleLbl="revTx" presStyleIdx="4" presStyleCnt="6">
        <dgm:presLayoutVars>
          <dgm:bulletEnabled val="1"/>
        </dgm:presLayoutVars>
      </dgm:prSet>
      <dgm:spPr/>
      <dgm:t>
        <a:bodyPr/>
        <a:lstStyle/>
        <a:p>
          <a:endParaRPr lang="en-US"/>
        </a:p>
      </dgm:t>
    </dgm:pt>
    <dgm:pt modelId="{754185B3-35EF-4E45-9EA6-49214B551088}" type="pres">
      <dgm:prSet presAssocID="{A9D55551-D64B-4740-B7AD-8AA1808C2E83}" presName="circleA" presStyleLbl="node1" presStyleIdx="4" presStyleCnt="6"/>
      <dgm:spPr/>
    </dgm:pt>
    <dgm:pt modelId="{7C44F84C-B151-433E-9D8C-9A43F887EE03}" type="pres">
      <dgm:prSet presAssocID="{A9D55551-D64B-4740-B7AD-8AA1808C2E83}" presName="spaceA" presStyleCnt="0"/>
      <dgm:spPr/>
    </dgm:pt>
    <dgm:pt modelId="{FBC86063-E051-4C3C-B65A-813097C01454}" type="pres">
      <dgm:prSet presAssocID="{1A01E26C-E07B-4E5F-88A9-029FC3E784F8}" presName="space" presStyleCnt="0"/>
      <dgm:spPr/>
    </dgm:pt>
    <dgm:pt modelId="{ABE81051-E07A-4254-AAF8-346D6D780C4C}" type="pres">
      <dgm:prSet presAssocID="{3E90166E-F95B-4719-BA05-0DBA71242421}" presName="compositeB" presStyleCnt="0"/>
      <dgm:spPr/>
    </dgm:pt>
    <dgm:pt modelId="{86F3881F-69AE-4259-B572-B7DC4A03EE68}" type="pres">
      <dgm:prSet presAssocID="{3E90166E-F95B-4719-BA05-0DBA71242421}" presName="textB" presStyleLbl="revTx" presStyleIdx="5" presStyleCnt="6" custLinFactNeighborX="-18137" custLinFactNeighborY="-1443">
        <dgm:presLayoutVars>
          <dgm:bulletEnabled val="1"/>
        </dgm:presLayoutVars>
      </dgm:prSet>
      <dgm:spPr/>
      <dgm:t>
        <a:bodyPr/>
        <a:lstStyle/>
        <a:p>
          <a:endParaRPr lang="en-US"/>
        </a:p>
      </dgm:t>
    </dgm:pt>
    <dgm:pt modelId="{52417F88-4C9D-4DF9-9A4C-868CD118DBFC}" type="pres">
      <dgm:prSet presAssocID="{3E90166E-F95B-4719-BA05-0DBA71242421}" presName="circleB" presStyleLbl="node1" presStyleIdx="5" presStyleCnt="6"/>
      <dgm:spPr/>
    </dgm:pt>
    <dgm:pt modelId="{0FF287DE-78C5-4CD1-AEE2-B13BF44B1410}" type="pres">
      <dgm:prSet presAssocID="{3E90166E-F95B-4719-BA05-0DBA71242421}" presName="spaceB" presStyleCnt="0"/>
      <dgm:spPr/>
    </dgm:pt>
  </dgm:ptLst>
  <dgm:cxnLst>
    <dgm:cxn modelId="{79BD53D6-8080-43AA-A6D6-753FA019D48D}" srcId="{06D5A2DD-EB06-46FE-B199-DD123E1D5986}" destId="{A9D55551-D64B-4740-B7AD-8AA1808C2E83}" srcOrd="4" destOrd="0" parTransId="{97F6D804-5FF1-47E5-BFA9-FB66CA6A8E3B}" sibTransId="{1A01E26C-E07B-4E5F-88A9-029FC3E784F8}"/>
    <dgm:cxn modelId="{6155596D-C199-404C-8D74-C59647DDA804}" srcId="{06D5A2DD-EB06-46FE-B199-DD123E1D5986}" destId="{09E3E8FE-E40D-4AE4-80E0-927E43D137F7}" srcOrd="1" destOrd="0" parTransId="{66B1F6AA-DF55-4600-94D1-34ECEFA3AE27}" sibTransId="{A025EA03-FE03-4548-A639-CDF33487A7D0}"/>
    <dgm:cxn modelId="{E617CBE9-1616-4902-AA41-24704DA8FC32}" srcId="{06D5A2DD-EB06-46FE-B199-DD123E1D5986}" destId="{F5E4399F-9129-4FE5-BD6A-F92012DFC9F2}" srcOrd="3" destOrd="0" parTransId="{17E7B26D-3CC0-4546-BC43-3D77EAF773FA}" sibTransId="{AF9B63B5-56B4-4E1C-8024-E00602D22931}"/>
    <dgm:cxn modelId="{C1540F86-D822-4B62-BFFD-7DBA42504D34}" type="presOf" srcId="{6AEB8821-3C65-4A93-8E57-ADB78DDE0682}" destId="{2B492277-A863-4F2B-90F6-5A1AD14C6BDB}" srcOrd="0" destOrd="0" presId="urn:microsoft.com/office/officeart/2005/8/layout/hProcess11"/>
    <dgm:cxn modelId="{CF5172CA-ED87-4456-9D6A-0FD44E0748FC}" type="presOf" srcId="{A9D55551-D64B-4740-B7AD-8AA1808C2E83}" destId="{86F12306-32DF-46DE-955F-975AC2193CC8}" srcOrd="0" destOrd="0" presId="urn:microsoft.com/office/officeart/2005/8/layout/hProcess11"/>
    <dgm:cxn modelId="{E730F945-DF1A-4F8C-84CF-D6DA5BB3C196}" srcId="{06D5A2DD-EB06-46FE-B199-DD123E1D5986}" destId="{3E90166E-F95B-4719-BA05-0DBA71242421}" srcOrd="5" destOrd="0" parTransId="{F9C3CD75-ED2E-4258-8EEC-04F5F933C358}" sibTransId="{18FA7EC2-CBBB-4432-967A-C3A8847828C9}"/>
    <dgm:cxn modelId="{BCB1ADB4-B17B-489A-9BD1-B83E636D914B}" type="presOf" srcId="{3E90166E-F95B-4719-BA05-0DBA71242421}" destId="{86F3881F-69AE-4259-B572-B7DC4A03EE68}" srcOrd="0" destOrd="0" presId="urn:microsoft.com/office/officeart/2005/8/layout/hProcess11"/>
    <dgm:cxn modelId="{710C5FD6-80EF-4549-BFBB-5DDE65DD6771}" srcId="{06D5A2DD-EB06-46FE-B199-DD123E1D5986}" destId="{6AEB8821-3C65-4A93-8E57-ADB78DDE0682}" srcOrd="2" destOrd="0" parTransId="{44E20B42-6BA6-4563-9D03-E873105917B5}" sibTransId="{A3E5F489-5051-4420-B0D9-14391BA0E59D}"/>
    <dgm:cxn modelId="{8AD6C241-0569-4D07-96A3-EC5240355FDB}" srcId="{06D5A2DD-EB06-46FE-B199-DD123E1D5986}" destId="{7215A21C-E259-4CDF-B866-15C33521BDA5}" srcOrd="0" destOrd="0" parTransId="{C1FE14F2-6EFF-49FF-BB0D-A251523579B8}" sibTransId="{7EE69A13-7297-4F51-8B2B-A7092673BB9A}"/>
    <dgm:cxn modelId="{F2CBDBB1-8F42-4AC0-B51A-A831F1568337}" type="presOf" srcId="{F5E4399F-9129-4FE5-BD6A-F92012DFC9F2}" destId="{AD09A55B-3D43-4D06-81F6-0E562B034828}" srcOrd="0" destOrd="0" presId="urn:microsoft.com/office/officeart/2005/8/layout/hProcess11"/>
    <dgm:cxn modelId="{FCED067E-C1A4-4020-B3DE-08F3695B4808}" type="presOf" srcId="{06D5A2DD-EB06-46FE-B199-DD123E1D5986}" destId="{254D8AE5-A788-45BF-A3A6-13E8C792A5CE}" srcOrd="0" destOrd="0" presId="urn:microsoft.com/office/officeart/2005/8/layout/hProcess11"/>
    <dgm:cxn modelId="{1EF2B208-888C-4180-95A2-996119833B4D}" type="presOf" srcId="{09E3E8FE-E40D-4AE4-80E0-927E43D137F7}" destId="{AA2631B0-0A0F-4D43-B869-90C53BDBB6E7}" srcOrd="0" destOrd="0" presId="urn:microsoft.com/office/officeart/2005/8/layout/hProcess11"/>
    <dgm:cxn modelId="{34FA4A1F-7C96-45E4-90A9-AE22CAFD5328}" type="presOf" srcId="{7215A21C-E259-4CDF-B866-15C33521BDA5}" destId="{E8A3B9E4-42C0-483D-8CD8-F05B1C221233}" srcOrd="0" destOrd="0" presId="urn:microsoft.com/office/officeart/2005/8/layout/hProcess11"/>
    <dgm:cxn modelId="{71F0B6B2-C3D4-4A56-BACF-43F54C158117}" type="presParOf" srcId="{254D8AE5-A788-45BF-A3A6-13E8C792A5CE}" destId="{F04D7CCE-1F73-4BDD-A286-DCA32A8C98BF}" srcOrd="0" destOrd="0" presId="urn:microsoft.com/office/officeart/2005/8/layout/hProcess11"/>
    <dgm:cxn modelId="{7F0C3026-374C-4D9C-BC3C-480E6AF33858}" type="presParOf" srcId="{254D8AE5-A788-45BF-A3A6-13E8C792A5CE}" destId="{9077D7F5-F0DA-4C8D-8625-4D80622611AA}" srcOrd="1" destOrd="0" presId="urn:microsoft.com/office/officeart/2005/8/layout/hProcess11"/>
    <dgm:cxn modelId="{CD3F74B9-662F-4F06-BD2A-A620A33749D6}" type="presParOf" srcId="{9077D7F5-F0DA-4C8D-8625-4D80622611AA}" destId="{406BE3B4-6790-488D-8A35-CD10FCEB73AC}" srcOrd="0" destOrd="0" presId="urn:microsoft.com/office/officeart/2005/8/layout/hProcess11"/>
    <dgm:cxn modelId="{93953DAD-98DA-4445-A8A9-A6DF818AD75E}" type="presParOf" srcId="{406BE3B4-6790-488D-8A35-CD10FCEB73AC}" destId="{E8A3B9E4-42C0-483D-8CD8-F05B1C221233}" srcOrd="0" destOrd="0" presId="urn:microsoft.com/office/officeart/2005/8/layout/hProcess11"/>
    <dgm:cxn modelId="{BC298877-DA14-4F0C-8A6B-29D9572CEDDA}" type="presParOf" srcId="{406BE3B4-6790-488D-8A35-CD10FCEB73AC}" destId="{1FB2391F-2610-475E-8C00-DA7C4DE60999}" srcOrd="1" destOrd="0" presId="urn:microsoft.com/office/officeart/2005/8/layout/hProcess11"/>
    <dgm:cxn modelId="{41FFBAFA-A7A5-4FE1-9ADD-81FB846205DD}" type="presParOf" srcId="{406BE3B4-6790-488D-8A35-CD10FCEB73AC}" destId="{011BB494-98A3-4705-B066-A2D5B5D74020}" srcOrd="2" destOrd="0" presId="urn:microsoft.com/office/officeart/2005/8/layout/hProcess11"/>
    <dgm:cxn modelId="{7F621712-4E39-4349-B92A-DA3DAAC9F50D}" type="presParOf" srcId="{9077D7F5-F0DA-4C8D-8625-4D80622611AA}" destId="{9E4EA286-4202-46D7-8D24-D15792D599D6}" srcOrd="1" destOrd="0" presId="urn:microsoft.com/office/officeart/2005/8/layout/hProcess11"/>
    <dgm:cxn modelId="{0CA963FB-E39F-44FF-A80C-5A4DCAF80DF3}" type="presParOf" srcId="{9077D7F5-F0DA-4C8D-8625-4D80622611AA}" destId="{F8698556-E3AB-4C20-BA2B-71D097126438}" srcOrd="2" destOrd="0" presId="urn:microsoft.com/office/officeart/2005/8/layout/hProcess11"/>
    <dgm:cxn modelId="{CBB9F62B-CD04-405E-9A53-51E22580B6E5}" type="presParOf" srcId="{F8698556-E3AB-4C20-BA2B-71D097126438}" destId="{AA2631B0-0A0F-4D43-B869-90C53BDBB6E7}" srcOrd="0" destOrd="0" presId="urn:microsoft.com/office/officeart/2005/8/layout/hProcess11"/>
    <dgm:cxn modelId="{CC109F11-97D8-4F2F-B2AC-55D2B9DA9999}" type="presParOf" srcId="{F8698556-E3AB-4C20-BA2B-71D097126438}" destId="{D8FB4BBE-ECD9-43AA-8100-CBB09008F823}" srcOrd="1" destOrd="0" presId="urn:microsoft.com/office/officeart/2005/8/layout/hProcess11"/>
    <dgm:cxn modelId="{F0BBC54A-92D0-4602-B7CD-8AA05F4AC24F}" type="presParOf" srcId="{F8698556-E3AB-4C20-BA2B-71D097126438}" destId="{8AE7AF4F-256B-4912-BC1C-0FAFAE4AB10F}" srcOrd="2" destOrd="0" presId="urn:microsoft.com/office/officeart/2005/8/layout/hProcess11"/>
    <dgm:cxn modelId="{3FC3422B-83AD-4FCA-9EA7-1207F6E4782D}" type="presParOf" srcId="{9077D7F5-F0DA-4C8D-8625-4D80622611AA}" destId="{3CA13938-761D-453E-9B89-136480FF340B}" srcOrd="3" destOrd="0" presId="urn:microsoft.com/office/officeart/2005/8/layout/hProcess11"/>
    <dgm:cxn modelId="{A765DAFF-777B-4811-9739-B5F8BBB293A5}" type="presParOf" srcId="{9077D7F5-F0DA-4C8D-8625-4D80622611AA}" destId="{A47E032B-586B-492E-A474-5FABCF2F028A}" srcOrd="4" destOrd="0" presId="urn:microsoft.com/office/officeart/2005/8/layout/hProcess11"/>
    <dgm:cxn modelId="{FA1B1C35-5815-470E-9400-B5264B41FAEB}" type="presParOf" srcId="{A47E032B-586B-492E-A474-5FABCF2F028A}" destId="{2B492277-A863-4F2B-90F6-5A1AD14C6BDB}" srcOrd="0" destOrd="0" presId="urn:microsoft.com/office/officeart/2005/8/layout/hProcess11"/>
    <dgm:cxn modelId="{ADA76111-CF8B-4EF0-855C-8A34B40134AA}" type="presParOf" srcId="{A47E032B-586B-492E-A474-5FABCF2F028A}" destId="{918AD7D6-8C57-4541-A0BF-CEA48B7E61F7}" srcOrd="1" destOrd="0" presId="urn:microsoft.com/office/officeart/2005/8/layout/hProcess11"/>
    <dgm:cxn modelId="{198B52A7-716D-41F6-9944-A7D3774982EE}" type="presParOf" srcId="{A47E032B-586B-492E-A474-5FABCF2F028A}" destId="{DC0599CC-F889-4F3C-AD03-E0F7C9313401}" srcOrd="2" destOrd="0" presId="urn:microsoft.com/office/officeart/2005/8/layout/hProcess11"/>
    <dgm:cxn modelId="{5D6D2980-1278-4126-BA94-E8BC624CFBB3}" type="presParOf" srcId="{9077D7F5-F0DA-4C8D-8625-4D80622611AA}" destId="{A33FCC66-08F2-4A62-A124-B8AE2F1DE700}" srcOrd="5" destOrd="0" presId="urn:microsoft.com/office/officeart/2005/8/layout/hProcess11"/>
    <dgm:cxn modelId="{3DE8909D-A31C-49A2-98D8-A06E36C5E328}" type="presParOf" srcId="{9077D7F5-F0DA-4C8D-8625-4D80622611AA}" destId="{A62D1F41-4450-448A-B09F-4B6E24B17199}" srcOrd="6" destOrd="0" presId="urn:microsoft.com/office/officeart/2005/8/layout/hProcess11"/>
    <dgm:cxn modelId="{E16BD1DD-2AC3-4576-9C3F-0E016F8E7771}" type="presParOf" srcId="{A62D1F41-4450-448A-B09F-4B6E24B17199}" destId="{AD09A55B-3D43-4D06-81F6-0E562B034828}" srcOrd="0" destOrd="0" presId="urn:microsoft.com/office/officeart/2005/8/layout/hProcess11"/>
    <dgm:cxn modelId="{321DD302-5A66-42F6-BB14-80CD58C8C5FE}" type="presParOf" srcId="{A62D1F41-4450-448A-B09F-4B6E24B17199}" destId="{781018D4-26B6-4D12-BFC6-75E6680A192D}" srcOrd="1" destOrd="0" presId="urn:microsoft.com/office/officeart/2005/8/layout/hProcess11"/>
    <dgm:cxn modelId="{ABAB5E00-526A-45AB-95D7-CB7B121DFAA0}" type="presParOf" srcId="{A62D1F41-4450-448A-B09F-4B6E24B17199}" destId="{63593015-0969-4B1F-9222-E125E18328F3}" srcOrd="2" destOrd="0" presId="urn:microsoft.com/office/officeart/2005/8/layout/hProcess11"/>
    <dgm:cxn modelId="{F28FC709-2E4A-4DFB-B38A-B4E1C361F219}" type="presParOf" srcId="{9077D7F5-F0DA-4C8D-8625-4D80622611AA}" destId="{2DEB23D7-5907-477D-841A-D24938EA6D0E}" srcOrd="7" destOrd="0" presId="urn:microsoft.com/office/officeart/2005/8/layout/hProcess11"/>
    <dgm:cxn modelId="{49C8BEAE-4287-42D1-89A4-2C8953BE7457}" type="presParOf" srcId="{9077D7F5-F0DA-4C8D-8625-4D80622611AA}" destId="{73B130C9-4AA6-4EA5-BB15-68FBF20F63AC}" srcOrd="8" destOrd="0" presId="urn:microsoft.com/office/officeart/2005/8/layout/hProcess11"/>
    <dgm:cxn modelId="{A104C452-F778-4CB1-91A2-C0A24D44E411}" type="presParOf" srcId="{73B130C9-4AA6-4EA5-BB15-68FBF20F63AC}" destId="{86F12306-32DF-46DE-955F-975AC2193CC8}" srcOrd="0" destOrd="0" presId="urn:microsoft.com/office/officeart/2005/8/layout/hProcess11"/>
    <dgm:cxn modelId="{471B4CA2-ED49-4BE5-A170-2AD563050EFC}" type="presParOf" srcId="{73B130C9-4AA6-4EA5-BB15-68FBF20F63AC}" destId="{754185B3-35EF-4E45-9EA6-49214B551088}" srcOrd="1" destOrd="0" presId="urn:microsoft.com/office/officeart/2005/8/layout/hProcess11"/>
    <dgm:cxn modelId="{64E329A3-85FC-415E-8AB5-B8116DA1BE16}" type="presParOf" srcId="{73B130C9-4AA6-4EA5-BB15-68FBF20F63AC}" destId="{7C44F84C-B151-433E-9D8C-9A43F887EE03}" srcOrd="2" destOrd="0" presId="urn:microsoft.com/office/officeart/2005/8/layout/hProcess11"/>
    <dgm:cxn modelId="{10E641DA-170C-4413-A554-57AF96926654}" type="presParOf" srcId="{9077D7F5-F0DA-4C8D-8625-4D80622611AA}" destId="{FBC86063-E051-4C3C-B65A-813097C01454}" srcOrd="9" destOrd="0" presId="urn:microsoft.com/office/officeart/2005/8/layout/hProcess11"/>
    <dgm:cxn modelId="{A9384FFE-C662-46B4-B723-B43B4A4AF4EF}" type="presParOf" srcId="{9077D7F5-F0DA-4C8D-8625-4D80622611AA}" destId="{ABE81051-E07A-4254-AAF8-346D6D780C4C}" srcOrd="10" destOrd="0" presId="urn:microsoft.com/office/officeart/2005/8/layout/hProcess11"/>
    <dgm:cxn modelId="{E3DB1F04-F9E9-4D2C-9BE9-80AF297EDD70}" type="presParOf" srcId="{ABE81051-E07A-4254-AAF8-346D6D780C4C}" destId="{86F3881F-69AE-4259-B572-B7DC4A03EE68}" srcOrd="0" destOrd="0" presId="urn:microsoft.com/office/officeart/2005/8/layout/hProcess11"/>
    <dgm:cxn modelId="{EC48D503-E7AC-4ADD-8335-2C84076BFC3D}" type="presParOf" srcId="{ABE81051-E07A-4254-AAF8-346D6D780C4C}" destId="{52417F88-4C9D-4DF9-9A4C-868CD118DBFC}" srcOrd="1" destOrd="0" presId="urn:microsoft.com/office/officeart/2005/8/layout/hProcess11"/>
    <dgm:cxn modelId="{6742F18F-83E8-4FBD-B728-048D0CCAA825}" type="presParOf" srcId="{ABE81051-E07A-4254-AAF8-346D6D780C4C}" destId="{0FF287DE-78C5-4CD1-AEE2-B13BF44B1410}"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44D384-865F-405A-8DCE-A0A91DF67D68}">
      <dsp:nvSpPr>
        <dsp:cNvPr id="0" name=""/>
        <dsp:cNvSpPr/>
      </dsp:nvSpPr>
      <dsp:spPr>
        <a:xfrm>
          <a:off x="3286" y="107474"/>
          <a:ext cx="3203971" cy="1281588"/>
        </a:xfrm>
        <a:prstGeom prst="rect">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kern="1200" dirty="0"/>
            <a:t>Listening sessions</a:t>
          </a:r>
        </a:p>
      </dsp:txBody>
      <dsp:txXfrm>
        <a:off x="3286" y="107474"/>
        <a:ext cx="3203971" cy="1281588"/>
      </dsp:txXfrm>
    </dsp:sp>
    <dsp:sp modelId="{E4CE0200-1FD8-46F3-A8D9-2386F9682E6F}">
      <dsp:nvSpPr>
        <dsp:cNvPr id="0" name=""/>
        <dsp:cNvSpPr/>
      </dsp:nvSpPr>
      <dsp:spPr>
        <a:xfrm>
          <a:off x="3286" y="1389063"/>
          <a:ext cx="3203971" cy="2854800"/>
        </a:xfrm>
        <a:prstGeom prst="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Early 2025</a:t>
          </a:r>
        </a:p>
        <a:p>
          <a:pPr marL="228600" lvl="1" indent="-228600" algn="l" defTabSz="889000">
            <a:lnSpc>
              <a:spcPct val="90000"/>
            </a:lnSpc>
            <a:spcBef>
              <a:spcPct val="0"/>
            </a:spcBef>
            <a:spcAft>
              <a:spcPct val="15000"/>
            </a:spcAft>
            <a:buChar char="••"/>
          </a:pPr>
          <a:r>
            <a:rPr lang="en-US" sz="2000" kern="1200" dirty="0"/>
            <a:t>Gather input from stakeholders to inform program design	</a:t>
          </a:r>
        </a:p>
      </dsp:txBody>
      <dsp:txXfrm>
        <a:off x="3286" y="1389063"/>
        <a:ext cx="3203971" cy="2854800"/>
      </dsp:txXfrm>
    </dsp:sp>
    <dsp:sp modelId="{3B337315-0090-414F-8BD9-BD54218F1414}">
      <dsp:nvSpPr>
        <dsp:cNvPr id="0" name=""/>
        <dsp:cNvSpPr/>
      </dsp:nvSpPr>
      <dsp:spPr>
        <a:xfrm>
          <a:off x="3655814" y="107474"/>
          <a:ext cx="3203971" cy="1281588"/>
        </a:xfrm>
        <a:prstGeom prst="rect">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kern="1200" dirty="0"/>
            <a:t>Advisory Council		</a:t>
          </a:r>
        </a:p>
      </dsp:txBody>
      <dsp:txXfrm>
        <a:off x="3655814" y="107474"/>
        <a:ext cx="3203971" cy="1281588"/>
      </dsp:txXfrm>
    </dsp:sp>
    <dsp:sp modelId="{F5FBAB29-D264-4AD2-B80E-22CBB9161DE3}">
      <dsp:nvSpPr>
        <dsp:cNvPr id="0" name=""/>
        <dsp:cNvSpPr/>
      </dsp:nvSpPr>
      <dsp:spPr>
        <a:xfrm>
          <a:off x="3655814" y="1389063"/>
          <a:ext cx="3203971" cy="2854800"/>
        </a:xfrm>
        <a:prstGeom prst="rect">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b="0" i="0" u="none" kern="1200" dirty="0"/>
            <a:t>Incorporate community voice in the planning and on-going implementation of Voter-Approved funds</a:t>
          </a:r>
          <a:r>
            <a:rPr lang="en-US" sz="2000" b="0" i="0" kern="1200" dirty="0"/>
            <a:t>​</a:t>
          </a:r>
          <a:endParaRPr lang="en-US" sz="2000" kern="1200" dirty="0"/>
        </a:p>
      </dsp:txBody>
      <dsp:txXfrm>
        <a:off x="3655814" y="1389063"/>
        <a:ext cx="3203971" cy="2854800"/>
      </dsp:txXfrm>
    </dsp:sp>
    <dsp:sp modelId="{CBD1AC6B-8E54-4993-8DF7-27EF928822D4}">
      <dsp:nvSpPr>
        <dsp:cNvPr id="0" name=""/>
        <dsp:cNvSpPr/>
      </dsp:nvSpPr>
      <dsp:spPr>
        <a:xfrm>
          <a:off x="7308341" y="107474"/>
          <a:ext cx="3203971" cy="1281588"/>
        </a:xfrm>
        <a:prstGeom prst="rect">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kern="1200" dirty="0"/>
            <a:t>Communications Plan</a:t>
          </a:r>
        </a:p>
      </dsp:txBody>
      <dsp:txXfrm>
        <a:off x="7308341" y="107474"/>
        <a:ext cx="3203971" cy="1281588"/>
      </dsp:txXfrm>
    </dsp:sp>
    <dsp:sp modelId="{26DB9485-3C6E-4E21-A69B-F3742B70076A}">
      <dsp:nvSpPr>
        <dsp:cNvPr id="0" name=""/>
        <dsp:cNvSpPr/>
      </dsp:nvSpPr>
      <dsp:spPr>
        <a:xfrm>
          <a:off x="7308341" y="1389063"/>
          <a:ext cx="3203971" cy="2854800"/>
        </a:xfrm>
        <a:prstGeom prst="rect">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Name and branding</a:t>
          </a:r>
        </a:p>
        <a:p>
          <a:pPr marL="228600" lvl="1" indent="-228600" algn="l" defTabSz="889000">
            <a:lnSpc>
              <a:spcPct val="90000"/>
            </a:lnSpc>
            <a:spcBef>
              <a:spcPct val="0"/>
            </a:spcBef>
            <a:spcAft>
              <a:spcPct val="15000"/>
            </a:spcAft>
            <a:buChar char="••"/>
          </a:pPr>
          <a:r>
            <a:rPr lang="en-US" sz="2000" kern="1200" dirty="0"/>
            <a:t>Updates about implementation progress </a:t>
          </a:r>
        </a:p>
        <a:p>
          <a:pPr marL="228600" lvl="1" indent="-228600" algn="l" defTabSz="889000">
            <a:lnSpc>
              <a:spcPct val="90000"/>
            </a:lnSpc>
            <a:spcBef>
              <a:spcPct val="0"/>
            </a:spcBef>
            <a:spcAft>
              <a:spcPct val="15000"/>
            </a:spcAft>
            <a:buChar char="••"/>
          </a:pPr>
          <a:r>
            <a:rPr lang="en-US" sz="2000" kern="1200" dirty="0"/>
            <a:t>Information about available services</a:t>
          </a:r>
        </a:p>
      </dsp:txBody>
      <dsp:txXfrm>
        <a:off x="7308341" y="1389063"/>
        <a:ext cx="3203971" cy="2854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4D7CCE-1F73-4BDD-A286-DCA32A8C98BF}">
      <dsp:nvSpPr>
        <dsp:cNvPr id="0" name=""/>
        <dsp:cNvSpPr/>
      </dsp:nvSpPr>
      <dsp:spPr>
        <a:xfrm>
          <a:off x="0" y="1923585"/>
          <a:ext cx="10307444" cy="2564780"/>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8A3B9E4-42C0-483D-8CD8-F05B1C221233}">
      <dsp:nvSpPr>
        <dsp:cNvPr id="0" name=""/>
        <dsp:cNvSpPr/>
      </dsp:nvSpPr>
      <dsp:spPr>
        <a:xfrm>
          <a:off x="5318" y="0"/>
          <a:ext cx="1200354" cy="2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a:lnSpc>
              <a:spcPct val="90000"/>
            </a:lnSpc>
            <a:spcBef>
              <a:spcPct val="0"/>
            </a:spcBef>
            <a:spcAft>
              <a:spcPct val="35000"/>
            </a:spcAft>
          </a:pPr>
          <a:r>
            <a:rPr lang="en-US" sz="1400" kern="1200" dirty="0"/>
            <a:t>Staff hired</a:t>
          </a:r>
        </a:p>
        <a:p>
          <a:pPr lvl="0" algn="ctr" defTabSz="622300">
            <a:lnSpc>
              <a:spcPct val="90000"/>
            </a:lnSpc>
            <a:spcBef>
              <a:spcPct val="0"/>
            </a:spcBef>
            <a:spcAft>
              <a:spcPct val="35000"/>
            </a:spcAft>
          </a:pPr>
          <a:r>
            <a:rPr lang="en-US" sz="1400" kern="1200" dirty="0"/>
            <a:t>April 2025</a:t>
          </a:r>
        </a:p>
      </dsp:txBody>
      <dsp:txXfrm>
        <a:off x="5318" y="0"/>
        <a:ext cx="1200354" cy="2564780"/>
      </dsp:txXfrm>
    </dsp:sp>
    <dsp:sp modelId="{1FB2391F-2610-475E-8C00-DA7C4DE60999}">
      <dsp:nvSpPr>
        <dsp:cNvPr id="0" name=""/>
        <dsp:cNvSpPr/>
      </dsp:nvSpPr>
      <dsp:spPr>
        <a:xfrm>
          <a:off x="284898" y="2885378"/>
          <a:ext cx="641195" cy="641195"/>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2631B0-0A0F-4D43-B869-90C53BDBB6E7}">
      <dsp:nvSpPr>
        <dsp:cNvPr id="0" name=""/>
        <dsp:cNvSpPr/>
      </dsp:nvSpPr>
      <dsp:spPr>
        <a:xfrm>
          <a:off x="1265690" y="3847171"/>
          <a:ext cx="1815919" cy="2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US" sz="1400" kern="1200" dirty="0"/>
            <a:t> Near-term investments  (Expand current contracts)</a:t>
          </a:r>
        </a:p>
        <a:p>
          <a:pPr lvl="0" algn="ctr" defTabSz="622300">
            <a:lnSpc>
              <a:spcPct val="90000"/>
            </a:lnSpc>
            <a:spcBef>
              <a:spcPct val="0"/>
            </a:spcBef>
            <a:spcAft>
              <a:spcPct val="35000"/>
            </a:spcAft>
          </a:pPr>
          <a:r>
            <a:rPr lang="en-US" sz="1400" kern="1200" dirty="0"/>
            <a:t>Spring -Summer 2025</a:t>
          </a:r>
        </a:p>
      </dsp:txBody>
      <dsp:txXfrm>
        <a:off x="1265690" y="3847171"/>
        <a:ext cx="1815919" cy="2564780"/>
      </dsp:txXfrm>
    </dsp:sp>
    <dsp:sp modelId="{D8FB4BBE-ECD9-43AA-8100-CBB09008F823}">
      <dsp:nvSpPr>
        <dsp:cNvPr id="0" name=""/>
        <dsp:cNvSpPr/>
      </dsp:nvSpPr>
      <dsp:spPr>
        <a:xfrm>
          <a:off x="1853052" y="2885378"/>
          <a:ext cx="641195" cy="641195"/>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492277-A863-4F2B-90F6-5A1AD14C6BDB}">
      <dsp:nvSpPr>
        <dsp:cNvPr id="0" name=""/>
        <dsp:cNvSpPr/>
      </dsp:nvSpPr>
      <dsp:spPr>
        <a:xfrm>
          <a:off x="3141628" y="0"/>
          <a:ext cx="2348637" cy="2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a:lnSpc>
              <a:spcPct val="90000"/>
            </a:lnSpc>
            <a:spcBef>
              <a:spcPct val="0"/>
            </a:spcBef>
            <a:spcAft>
              <a:spcPct val="35000"/>
            </a:spcAft>
          </a:pPr>
          <a:r>
            <a:rPr lang="en-US" sz="1400" kern="1200" dirty="0"/>
            <a:t>Community input summary, program design recommendations, &amp; TCCC policy approval </a:t>
          </a:r>
        </a:p>
        <a:p>
          <a:pPr lvl="0" algn="ctr" defTabSz="622300">
            <a:lnSpc>
              <a:spcPct val="90000"/>
            </a:lnSpc>
            <a:spcBef>
              <a:spcPct val="0"/>
            </a:spcBef>
            <a:spcAft>
              <a:spcPct val="35000"/>
            </a:spcAft>
          </a:pPr>
          <a:r>
            <a:rPr lang="en-US" sz="1400" kern="1200" dirty="0"/>
            <a:t>Summer 2025</a:t>
          </a:r>
        </a:p>
      </dsp:txBody>
      <dsp:txXfrm>
        <a:off x="3141628" y="0"/>
        <a:ext cx="2348637" cy="2564780"/>
      </dsp:txXfrm>
    </dsp:sp>
    <dsp:sp modelId="{918AD7D6-8C57-4541-A0BF-CEA48B7E61F7}">
      <dsp:nvSpPr>
        <dsp:cNvPr id="0" name=""/>
        <dsp:cNvSpPr/>
      </dsp:nvSpPr>
      <dsp:spPr>
        <a:xfrm>
          <a:off x="3995349" y="2885378"/>
          <a:ext cx="641195" cy="641195"/>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09A55B-3D43-4D06-81F6-0E562B034828}">
      <dsp:nvSpPr>
        <dsp:cNvPr id="0" name=""/>
        <dsp:cNvSpPr/>
      </dsp:nvSpPr>
      <dsp:spPr>
        <a:xfrm>
          <a:off x="5550282" y="3847171"/>
          <a:ext cx="1200354" cy="2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US" sz="1400" kern="1200" dirty="0"/>
            <a:t>Begin releasing solicitations for services </a:t>
          </a:r>
        </a:p>
        <a:p>
          <a:pPr lvl="0" algn="ctr" defTabSz="622300">
            <a:lnSpc>
              <a:spcPct val="90000"/>
            </a:lnSpc>
            <a:spcBef>
              <a:spcPct val="0"/>
            </a:spcBef>
            <a:spcAft>
              <a:spcPct val="35000"/>
            </a:spcAft>
          </a:pPr>
          <a:r>
            <a:rPr lang="en-US" sz="1400" kern="1200" dirty="0"/>
            <a:t>Fall 2025</a:t>
          </a:r>
        </a:p>
      </dsp:txBody>
      <dsp:txXfrm>
        <a:off x="5550282" y="3847171"/>
        <a:ext cx="1200354" cy="2564780"/>
      </dsp:txXfrm>
    </dsp:sp>
    <dsp:sp modelId="{781018D4-26B6-4D12-BFC6-75E6680A192D}">
      <dsp:nvSpPr>
        <dsp:cNvPr id="0" name=""/>
        <dsp:cNvSpPr/>
      </dsp:nvSpPr>
      <dsp:spPr>
        <a:xfrm>
          <a:off x="5829862" y="2885378"/>
          <a:ext cx="641195" cy="641195"/>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F12306-32DF-46DE-955F-975AC2193CC8}">
      <dsp:nvSpPr>
        <dsp:cNvPr id="0" name=""/>
        <dsp:cNvSpPr/>
      </dsp:nvSpPr>
      <dsp:spPr>
        <a:xfrm>
          <a:off x="6810654" y="0"/>
          <a:ext cx="1200354" cy="2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lvl="0" algn="ctr" defTabSz="622300">
            <a:lnSpc>
              <a:spcPct val="90000"/>
            </a:lnSpc>
            <a:spcBef>
              <a:spcPct val="0"/>
            </a:spcBef>
            <a:spcAft>
              <a:spcPct val="35000"/>
            </a:spcAft>
          </a:pPr>
          <a:r>
            <a:rPr lang="en-US" sz="1400" kern="1200" dirty="0"/>
            <a:t>Contracts for 0-3 Child Care Slots </a:t>
          </a:r>
        </a:p>
        <a:p>
          <a:pPr lvl="0" algn="ctr" defTabSz="622300">
            <a:lnSpc>
              <a:spcPct val="90000"/>
            </a:lnSpc>
            <a:spcBef>
              <a:spcPct val="0"/>
            </a:spcBef>
            <a:spcAft>
              <a:spcPct val="35000"/>
            </a:spcAft>
          </a:pPr>
          <a:r>
            <a:rPr lang="en-US" sz="1400" kern="1200" dirty="0"/>
            <a:t> June 2026 </a:t>
          </a:r>
        </a:p>
      </dsp:txBody>
      <dsp:txXfrm>
        <a:off x="6810654" y="0"/>
        <a:ext cx="1200354" cy="2564780"/>
      </dsp:txXfrm>
    </dsp:sp>
    <dsp:sp modelId="{754185B3-35EF-4E45-9EA6-49214B551088}">
      <dsp:nvSpPr>
        <dsp:cNvPr id="0" name=""/>
        <dsp:cNvSpPr/>
      </dsp:nvSpPr>
      <dsp:spPr>
        <a:xfrm>
          <a:off x="7090234" y="2885378"/>
          <a:ext cx="641195" cy="641195"/>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F3881F-69AE-4259-B572-B7DC4A03EE68}">
      <dsp:nvSpPr>
        <dsp:cNvPr id="0" name=""/>
        <dsp:cNvSpPr/>
      </dsp:nvSpPr>
      <dsp:spPr>
        <a:xfrm>
          <a:off x="7853318" y="3810161"/>
          <a:ext cx="1200354" cy="2564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US" sz="1400" kern="1200" baseline="0" dirty="0"/>
            <a:t>Contracts for services in all 4 strategies  </a:t>
          </a:r>
        </a:p>
        <a:p>
          <a:pPr lvl="0" algn="ctr" defTabSz="622300">
            <a:lnSpc>
              <a:spcPct val="90000"/>
            </a:lnSpc>
            <a:spcBef>
              <a:spcPct val="0"/>
            </a:spcBef>
            <a:spcAft>
              <a:spcPct val="35000"/>
            </a:spcAft>
          </a:pPr>
          <a:r>
            <a:rPr lang="en-US" sz="1400" kern="1200" baseline="0" dirty="0"/>
            <a:t>Dec 2026 </a:t>
          </a:r>
          <a:endParaRPr lang="en-US" sz="1400" kern="1200" dirty="0"/>
        </a:p>
      </dsp:txBody>
      <dsp:txXfrm>
        <a:off x="7853318" y="3810161"/>
        <a:ext cx="1200354" cy="2564780"/>
      </dsp:txXfrm>
    </dsp:sp>
    <dsp:sp modelId="{52417F88-4C9D-4DF9-9A4C-868CD118DBFC}">
      <dsp:nvSpPr>
        <dsp:cNvPr id="0" name=""/>
        <dsp:cNvSpPr/>
      </dsp:nvSpPr>
      <dsp:spPr>
        <a:xfrm>
          <a:off x="8350606" y="2885378"/>
          <a:ext cx="641195" cy="641195"/>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A1B1B8-9B87-4216-9C12-3DDAAD97F160}" type="datetimeFigureOut">
              <a:rPr lang="en-US" smtClean="0"/>
              <a:t>12/4/2024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4EF5B9-894B-47FA-8B48-8325649F84AF}" type="slidenum">
              <a:rPr lang="en-US" smtClean="0"/>
              <a:t>‹#›</a:t>
            </a:fld>
            <a:endParaRPr lang="en-US"/>
          </a:p>
        </p:txBody>
      </p:sp>
    </p:spTree>
    <p:extLst>
      <p:ext uri="{BB962C8B-B14F-4D97-AF65-F5344CB8AC3E}">
        <p14:creationId xmlns:p14="http://schemas.microsoft.com/office/powerpoint/2010/main" val="33569768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8FF50A80-C622-4CE7-B0BF-3557D9786AA0}" type="slidenum">
              <a:rPr lang="en-US" smtClean="0"/>
              <a:t>4</a:t>
            </a:fld>
            <a:endParaRPr lang="en-US"/>
          </a:p>
        </p:txBody>
      </p:sp>
    </p:spTree>
    <p:extLst>
      <p:ext uri="{BB962C8B-B14F-4D97-AF65-F5344CB8AC3E}">
        <p14:creationId xmlns:p14="http://schemas.microsoft.com/office/powerpoint/2010/main" val="27410212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4EF5B9-894B-47FA-8B48-8325649F84AF}" type="slidenum">
              <a:rPr lang="en-US" smtClean="0"/>
              <a:t>5</a:t>
            </a:fld>
            <a:endParaRPr lang="en-US"/>
          </a:p>
        </p:txBody>
      </p:sp>
    </p:spTree>
    <p:extLst>
      <p:ext uri="{BB962C8B-B14F-4D97-AF65-F5344CB8AC3E}">
        <p14:creationId xmlns:p14="http://schemas.microsoft.com/office/powerpoint/2010/main" val="4038396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4EF5B9-894B-47FA-8B48-8325649F84AF}" type="slidenum">
              <a:rPr lang="en-US" smtClean="0"/>
              <a:t>7</a:t>
            </a:fld>
            <a:endParaRPr lang="en-US"/>
          </a:p>
        </p:txBody>
      </p:sp>
    </p:spTree>
    <p:extLst>
      <p:ext uri="{BB962C8B-B14F-4D97-AF65-F5344CB8AC3E}">
        <p14:creationId xmlns:p14="http://schemas.microsoft.com/office/powerpoint/2010/main" val="2480712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4EF5B9-894B-47FA-8B48-8325649F84AF}" type="slidenum">
              <a:rPr lang="en-US" smtClean="0"/>
              <a:t>8</a:t>
            </a:fld>
            <a:endParaRPr lang="en-US"/>
          </a:p>
        </p:txBody>
      </p:sp>
    </p:spTree>
    <p:extLst>
      <p:ext uri="{BB962C8B-B14F-4D97-AF65-F5344CB8AC3E}">
        <p14:creationId xmlns:p14="http://schemas.microsoft.com/office/powerpoint/2010/main" val="25885266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4799122-7340-4456-9F1F-D7DEF6312C6B}" type="datetimeFigureOut">
              <a:rPr lang="en-US" smtClean="0"/>
              <a:t>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9414A1-D967-46A7-8093-780197A2BE00}" type="slidenum">
              <a:rPr lang="en-US" smtClean="0"/>
              <a:t>‹#›</a:t>
            </a:fld>
            <a:endParaRPr lang="en-US"/>
          </a:p>
        </p:txBody>
      </p:sp>
    </p:spTree>
    <p:extLst>
      <p:ext uri="{BB962C8B-B14F-4D97-AF65-F5344CB8AC3E}">
        <p14:creationId xmlns:p14="http://schemas.microsoft.com/office/powerpoint/2010/main" val="263120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4799122-7340-4456-9F1F-D7DEF6312C6B}" type="datetimeFigureOut">
              <a:rPr lang="en-US" smtClean="0"/>
              <a:t>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9414A1-D967-46A7-8093-780197A2BE00}" type="slidenum">
              <a:rPr lang="en-US" smtClean="0"/>
              <a:t>‹#›</a:t>
            </a:fld>
            <a:endParaRPr lang="en-US"/>
          </a:p>
        </p:txBody>
      </p:sp>
    </p:spTree>
    <p:extLst>
      <p:ext uri="{BB962C8B-B14F-4D97-AF65-F5344CB8AC3E}">
        <p14:creationId xmlns:p14="http://schemas.microsoft.com/office/powerpoint/2010/main" val="208400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4799122-7340-4456-9F1F-D7DEF6312C6B}" type="datetimeFigureOut">
              <a:rPr lang="en-US" smtClean="0"/>
              <a:t>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9414A1-D967-46A7-8093-780197A2BE00}" type="slidenum">
              <a:rPr lang="en-US" smtClean="0"/>
              <a:t>‹#›</a:t>
            </a:fld>
            <a:endParaRPr lang="en-US"/>
          </a:p>
        </p:txBody>
      </p:sp>
    </p:spTree>
    <p:extLst>
      <p:ext uri="{BB962C8B-B14F-4D97-AF65-F5344CB8AC3E}">
        <p14:creationId xmlns:p14="http://schemas.microsoft.com/office/powerpoint/2010/main" val="3048790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21"/>
        <p:cNvGrpSpPr/>
        <p:nvPr/>
      </p:nvGrpSpPr>
      <p:grpSpPr>
        <a:xfrm>
          <a:off x="0" y="0"/>
          <a:ext cx="0" cy="0"/>
          <a:chOff x="0" y="0"/>
          <a:chExt cx="0" cy="0"/>
        </a:xfrm>
      </p:grpSpPr>
      <p:sp>
        <p:nvSpPr>
          <p:cNvPr id="22" name="Google Shape;22;p25"/>
          <p:cNvSpPr txBox="1">
            <a:spLocks noGrp="1"/>
          </p:cNvSpPr>
          <p:nvPr>
            <p:ph type="title"/>
          </p:nvPr>
        </p:nvSpPr>
        <p:spPr>
          <a:xfrm>
            <a:off x="1636642" y="258759"/>
            <a:ext cx="3754967" cy="33695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2433" b="0" i="0">
                <a:solidFill>
                  <a:schemeClr val="lt1"/>
                </a:solidFill>
                <a:latin typeface="Arial Black"/>
                <a:ea typeface="Arial Black"/>
                <a:cs typeface="Arial Black"/>
                <a:sym typeface="Arial Black"/>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25"/>
          <p:cNvSpPr txBox="1">
            <a:spLocks noGrp="1"/>
          </p:cNvSpPr>
          <p:nvPr>
            <p:ph type="body" idx="1"/>
          </p:nvPr>
        </p:nvSpPr>
        <p:spPr>
          <a:xfrm>
            <a:off x="677334" y="1102916"/>
            <a:ext cx="10910146" cy="198452"/>
          </a:xfrm>
          <a:prstGeom prst="rect">
            <a:avLst/>
          </a:prstGeom>
          <a:noFill/>
          <a:ln>
            <a:noFill/>
          </a:ln>
        </p:spPr>
        <p:txBody>
          <a:bodyPr spcFirstLastPara="1" wrap="square" lIns="0" tIns="0" rIns="0" bIns="0" anchor="t" anchorCtr="0">
            <a:spAutoFit/>
          </a:bodyPr>
          <a:lstStyle>
            <a:lvl1pPr marL="304815" lvl="0" indent="-152408" algn="l">
              <a:spcBef>
                <a:spcPts val="0"/>
              </a:spcBef>
              <a:spcAft>
                <a:spcPts val="0"/>
              </a:spcAft>
              <a:buSzPts val="1400"/>
              <a:buNone/>
              <a:defRPr sz="1433" b="0" i="0">
                <a:solidFill>
                  <a:srgbClr val="FFDE58"/>
                </a:solidFill>
                <a:latin typeface="Arial Black"/>
                <a:ea typeface="Arial Black"/>
                <a:cs typeface="Arial Black"/>
                <a:sym typeface="Arial Black"/>
              </a:defRPr>
            </a:lvl1pPr>
            <a:lvl2pPr marL="609630" lvl="1" indent="-152408" algn="l">
              <a:spcBef>
                <a:spcPts val="0"/>
              </a:spcBef>
              <a:spcAft>
                <a:spcPts val="0"/>
              </a:spcAft>
              <a:buSzPts val="1400"/>
              <a:buNone/>
              <a:defRPr/>
            </a:lvl2pPr>
            <a:lvl3pPr marL="914446" lvl="2" indent="-152408" algn="l">
              <a:spcBef>
                <a:spcPts val="0"/>
              </a:spcBef>
              <a:spcAft>
                <a:spcPts val="0"/>
              </a:spcAft>
              <a:buSzPts val="1400"/>
              <a:buNone/>
              <a:defRPr/>
            </a:lvl3pPr>
            <a:lvl4pPr marL="1219261" lvl="3" indent="-152408" algn="l">
              <a:spcBef>
                <a:spcPts val="0"/>
              </a:spcBef>
              <a:spcAft>
                <a:spcPts val="0"/>
              </a:spcAft>
              <a:buSzPts val="1400"/>
              <a:buNone/>
              <a:defRPr/>
            </a:lvl4pPr>
            <a:lvl5pPr marL="1524076" lvl="4" indent="-152408" algn="l">
              <a:spcBef>
                <a:spcPts val="0"/>
              </a:spcBef>
              <a:spcAft>
                <a:spcPts val="0"/>
              </a:spcAft>
              <a:buSzPts val="1400"/>
              <a:buNone/>
              <a:defRPr/>
            </a:lvl5pPr>
            <a:lvl6pPr marL="1828891" lvl="5" indent="-152408" algn="l">
              <a:spcBef>
                <a:spcPts val="0"/>
              </a:spcBef>
              <a:spcAft>
                <a:spcPts val="0"/>
              </a:spcAft>
              <a:buSzPts val="1400"/>
              <a:buNone/>
              <a:defRPr/>
            </a:lvl6pPr>
            <a:lvl7pPr marL="2133707" lvl="6" indent="-152408" algn="l">
              <a:spcBef>
                <a:spcPts val="0"/>
              </a:spcBef>
              <a:spcAft>
                <a:spcPts val="0"/>
              </a:spcAft>
              <a:buSzPts val="1400"/>
              <a:buNone/>
              <a:defRPr/>
            </a:lvl7pPr>
            <a:lvl8pPr marL="2438522" lvl="7" indent="-152408" algn="l">
              <a:spcBef>
                <a:spcPts val="0"/>
              </a:spcBef>
              <a:spcAft>
                <a:spcPts val="0"/>
              </a:spcAft>
              <a:buSzPts val="1400"/>
              <a:buNone/>
              <a:defRPr/>
            </a:lvl8pPr>
            <a:lvl9pPr marL="2743337" lvl="8" indent="-152408" algn="l">
              <a:spcBef>
                <a:spcPts val="0"/>
              </a:spcBef>
              <a:spcAft>
                <a:spcPts val="0"/>
              </a:spcAft>
              <a:buSzPts val="1400"/>
              <a:buNone/>
              <a:defRPr/>
            </a:lvl9pPr>
          </a:lstStyle>
          <a:p>
            <a:endParaRPr/>
          </a:p>
        </p:txBody>
      </p:sp>
      <p:sp>
        <p:nvSpPr>
          <p:cNvPr id="24" name="Google Shape;24;p25"/>
          <p:cNvSpPr txBox="1">
            <a:spLocks noGrp="1"/>
          </p:cNvSpPr>
          <p:nvPr>
            <p:ph type="ftr" idx="11"/>
          </p:nvPr>
        </p:nvSpPr>
        <p:spPr>
          <a:xfrm>
            <a:off x="1763824" y="6461077"/>
            <a:ext cx="2443480" cy="169277"/>
          </a:xfrm>
          <a:prstGeom prst="rect">
            <a:avLst/>
          </a:prstGeom>
          <a:noFill/>
          <a:ln>
            <a:noFill/>
          </a:ln>
        </p:spPr>
        <p:txBody>
          <a:bodyPr spcFirstLastPara="1" wrap="square" lIns="0" tIns="0" rIns="0" bIns="0" anchor="t" anchorCtr="0">
            <a:spAutoFit/>
          </a:bodyPr>
          <a:lstStyle>
            <a:lvl1pPr lvl="0">
              <a:spcBef>
                <a:spcPts val="0"/>
              </a:spcBef>
              <a:spcAft>
                <a:spcPts val="0"/>
              </a:spcAft>
              <a:buSzPts val="1400"/>
              <a:buNone/>
              <a:defRPr sz="1100" b="0" i="0">
                <a:solidFill>
                  <a:schemeClr val="dk1"/>
                </a:solidFill>
                <a:latin typeface="Arial Black"/>
                <a:ea typeface="Arial Black"/>
                <a:cs typeface="Arial Black"/>
                <a:sym typeface="Arial Black"/>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*Preliminary estimates, timelines, and implementation plans are subject to revision based on community and Commissioners Court input.</a:t>
            </a:r>
            <a:endParaRPr/>
          </a:p>
        </p:txBody>
      </p:sp>
      <p:sp>
        <p:nvSpPr>
          <p:cNvPr id="25" name="Google Shape;25;p25"/>
          <p:cNvSpPr txBox="1">
            <a:spLocks noGrp="1"/>
          </p:cNvSpPr>
          <p:nvPr>
            <p:ph type="dt" idx="10"/>
          </p:nvPr>
        </p:nvSpPr>
        <p:spPr>
          <a:xfrm>
            <a:off x="609600" y="6377940"/>
            <a:ext cx="2804160" cy="184666"/>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fld id="{7977E5A1-C699-40EF-BBC7-9ECC39F6ABC1}" type="datetime1">
              <a:rPr lang="en-US" smtClean="0"/>
              <a:t>12/4/2024</a:t>
            </a:fld>
            <a:endParaRPr/>
          </a:p>
        </p:txBody>
      </p:sp>
      <p:sp>
        <p:nvSpPr>
          <p:cNvPr id="26" name="Google Shape;26;p25"/>
          <p:cNvSpPr txBox="1">
            <a:spLocks noGrp="1"/>
          </p:cNvSpPr>
          <p:nvPr>
            <p:ph type="sldNum" idx="12"/>
          </p:nvPr>
        </p:nvSpPr>
        <p:spPr>
          <a:xfrm>
            <a:off x="8778241" y="6377940"/>
            <a:ext cx="2804160" cy="184666"/>
          </a:xfrm>
          <a:prstGeom prst="rect">
            <a:avLst/>
          </a:prstGeom>
          <a:noFill/>
          <a:ln>
            <a:noFill/>
          </a:ln>
        </p:spPr>
        <p:txBody>
          <a:bodyPr spcFirstLastPara="1" wrap="square" lIns="0" tIns="0" rIns="0" bIns="0" anchor="t" anchorCtr="0">
            <a:spAutoFit/>
          </a:bodyPr>
          <a:lstStyle>
            <a:lvl1pPr lvl="0" indent="0" algn="r">
              <a:spcBef>
                <a:spcPts val="0"/>
              </a:spcBef>
              <a:buNone/>
              <a:defRPr>
                <a:solidFill>
                  <a:srgbClr val="888888"/>
                </a:solidFill>
              </a:defRPr>
            </a:lvl1pPr>
            <a:lvl2pPr lvl="1" indent="0" algn="r">
              <a:spcBef>
                <a:spcPts val="0"/>
              </a:spcBef>
              <a:buNone/>
              <a:defRPr>
                <a:solidFill>
                  <a:srgbClr val="888888"/>
                </a:solidFill>
              </a:defRPr>
            </a:lvl2pPr>
            <a:lvl3pPr lvl="2" indent="0" algn="r">
              <a:spcBef>
                <a:spcPts val="0"/>
              </a:spcBef>
              <a:buNone/>
              <a:defRPr>
                <a:solidFill>
                  <a:srgbClr val="888888"/>
                </a:solidFill>
              </a:defRPr>
            </a:lvl3pPr>
            <a:lvl4pPr lvl="3" indent="0" algn="r">
              <a:spcBef>
                <a:spcPts val="0"/>
              </a:spcBef>
              <a:buNone/>
              <a:defRPr>
                <a:solidFill>
                  <a:srgbClr val="888888"/>
                </a:solidFill>
              </a:defRPr>
            </a:lvl4pPr>
            <a:lvl5pPr lvl="4" indent="0" algn="r">
              <a:spcBef>
                <a:spcPts val="0"/>
              </a:spcBef>
              <a:buNone/>
              <a:defRPr>
                <a:solidFill>
                  <a:srgbClr val="888888"/>
                </a:solidFill>
              </a:defRPr>
            </a:lvl5pPr>
            <a:lvl6pPr lvl="5" indent="0" algn="r">
              <a:spcBef>
                <a:spcPts val="0"/>
              </a:spcBef>
              <a:buNone/>
              <a:defRPr>
                <a:solidFill>
                  <a:srgbClr val="888888"/>
                </a:solidFill>
              </a:defRPr>
            </a:lvl6pPr>
            <a:lvl7pPr lvl="6" indent="0" algn="r">
              <a:spcBef>
                <a:spcPts val="0"/>
              </a:spcBef>
              <a:buNone/>
              <a:defRPr>
                <a:solidFill>
                  <a:srgbClr val="888888"/>
                </a:solidFill>
              </a:defRPr>
            </a:lvl7pPr>
            <a:lvl8pPr lvl="7" indent="0" algn="r">
              <a:spcBef>
                <a:spcPts val="0"/>
              </a:spcBef>
              <a:buNone/>
              <a:defRPr>
                <a:solidFill>
                  <a:srgbClr val="888888"/>
                </a:solidFill>
              </a:defRPr>
            </a:lvl8pPr>
            <a:lvl9pPr lvl="8" indent="0" algn="r">
              <a:spcBef>
                <a:spcPts val="0"/>
              </a:spcBef>
              <a:buNone/>
              <a:defRPr>
                <a:solidFill>
                  <a:srgbClr val="888888"/>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4242390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4799122-7340-4456-9F1F-D7DEF6312C6B}" type="datetimeFigureOut">
              <a:rPr lang="en-US" smtClean="0"/>
              <a:t>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9414A1-D967-46A7-8093-780197A2BE00}" type="slidenum">
              <a:rPr lang="en-US" smtClean="0"/>
              <a:t>‹#›</a:t>
            </a:fld>
            <a:endParaRPr lang="en-US"/>
          </a:p>
        </p:txBody>
      </p:sp>
    </p:spTree>
    <p:extLst>
      <p:ext uri="{BB962C8B-B14F-4D97-AF65-F5344CB8AC3E}">
        <p14:creationId xmlns:p14="http://schemas.microsoft.com/office/powerpoint/2010/main" val="2406606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4799122-7340-4456-9F1F-D7DEF6312C6B}" type="datetimeFigureOut">
              <a:rPr lang="en-US" smtClean="0"/>
              <a:t>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9414A1-D967-46A7-8093-780197A2BE00}" type="slidenum">
              <a:rPr lang="en-US" smtClean="0"/>
              <a:t>‹#›</a:t>
            </a:fld>
            <a:endParaRPr lang="en-US"/>
          </a:p>
        </p:txBody>
      </p:sp>
    </p:spTree>
    <p:extLst>
      <p:ext uri="{BB962C8B-B14F-4D97-AF65-F5344CB8AC3E}">
        <p14:creationId xmlns:p14="http://schemas.microsoft.com/office/powerpoint/2010/main" val="100341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4799122-7340-4456-9F1F-D7DEF6312C6B}" type="datetimeFigureOut">
              <a:rPr lang="en-US" smtClean="0"/>
              <a:t>12/4/2024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9414A1-D967-46A7-8093-780197A2BE00}" type="slidenum">
              <a:rPr lang="en-US" smtClean="0"/>
              <a:t>‹#›</a:t>
            </a:fld>
            <a:endParaRPr lang="en-US"/>
          </a:p>
        </p:txBody>
      </p:sp>
    </p:spTree>
    <p:extLst>
      <p:ext uri="{BB962C8B-B14F-4D97-AF65-F5344CB8AC3E}">
        <p14:creationId xmlns:p14="http://schemas.microsoft.com/office/powerpoint/2010/main" val="4208686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4799122-7340-4456-9F1F-D7DEF6312C6B}" type="datetimeFigureOut">
              <a:rPr lang="en-US" smtClean="0"/>
              <a:t>12/4/2024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9414A1-D967-46A7-8093-780197A2BE00}" type="slidenum">
              <a:rPr lang="en-US" smtClean="0"/>
              <a:t>‹#›</a:t>
            </a:fld>
            <a:endParaRPr lang="en-US"/>
          </a:p>
        </p:txBody>
      </p:sp>
    </p:spTree>
    <p:extLst>
      <p:ext uri="{BB962C8B-B14F-4D97-AF65-F5344CB8AC3E}">
        <p14:creationId xmlns:p14="http://schemas.microsoft.com/office/powerpoint/2010/main" val="1007129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4799122-7340-4456-9F1F-D7DEF6312C6B}" type="datetimeFigureOut">
              <a:rPr lang="en-US" smtClean="0"/>
              <a:t>12/4/2024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9414A1-D967-46A7-8093-780197A2BE00}" type="slidenum">
              <a:rPr lang="en-US" smtClean="0"/>
              <a:t>‹#›</a:t>
            </a:fld>
            <a:endParaRPr lang="en-US"/>
          </a:p>
        </p:txBody>
      </p:sp>
    </p:spTree>
    <p:extLst>
      <p:ext uri="{BB962C8B-B14F-4D97-AF65-F5344CB8AC3E}">
        <p14:creationId xmlns:p14="http://schemas.microsoft.com/office/powerpoint/2010/main" val="3004120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799122-7340-4456-9F1F-D7DEF6312C6B}" type="datetimeFigureOut">
              <a:rPr lang="en-US" smtClean="0"/>
              <a:t>12/4/2024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9414A1-D967-46A7-8093-780197A2BE00}" type="slidenum">
              <a:rPr lang="en-US" smtClean="0"/>
              <a:t>‹#›</a:t>
            </a:fld>
            <a:endParaRPr lang="en-US"/>
          </a:p>
        </p:txBody>
      </p:sp>
    </p:spTree>
    <p:extLst>
      <p:ext uri="{BB962C8B-B14F-4D97-AF65-F5344CB8AC3E}">
        <p14:creationId xmlns:p14="http://schemas.microsoft.com/office/powerpoint/2010/main" val="465542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4799122-7340-4456-9F1F-D7DEF6312C6B}" type="datetimeFigureOut">
              <a:rPr lang="en-US" smtClean="0"/>
              <a:t>12/4/2024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9414A1-D967-46A7-8093-780197A2BE00}" type="slidenum">
              <a:rPr lang="en-US" smtClean="0"/>
              <a:t>‹#›</a:t>
            </a:fld>
            <a:endParaRPr lang="en-US"/>
          </a:p>
        </p:txBody>
      </p:sp>
    </p:spTree>
    <p:extLst>
      <p:ext uri="{BB962C8B-B14F-4D97-AF65-F5344CB8AC3E}">
        <p14:creationId xmlns:p14="http://schemas.microsoft.com/office/powerpoint/2010/main" val="1316621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4799122-7340-4456-9F1F-D7DEF6312C6B}" type="datetimeFigureOut">
              <a:rPr lang="en-US" smtClean="0"/>
              <a:t>12/4/2024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9414A1-D967-46A7-8093-780197A2BE00}" type="slidenum">
              <a:rPr lang="en-US" smtClean="0"/>
              <a:t>‹#›</a:t>
            </a:fld>
            <a:endParaRPr lang="en-US"/>
          </a:p>
        </p:txBody>
      </p:sp>
    </p:spTree>
    <p:extLst>
      <p:ext uri="{BB962C8B-B14F-4D97-AF65-F5344CB8AC3E}">
        <p14:creationId xmlns:p14="http://schemas.microsoft.com/office/powerpoint/2010/main" val="4082164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4799122-7340-4456-9F1F-D7DEF6312C6B}" type="datetimeFigureOut">
              <a:rPr lang="en-US" smtClean="0"/>
              <a:t>12/4/2024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E9414A1-D967-46A7-8093-780197A2BE00}" type="slidenum">
              <a:rPr lang="en-US" smtClean="0"/>
              <a:t>‹#›</a:t>
            </a:fld>
            <a:endParaRPr lang="en-US"/>
          </a:p>
        </p:txBody>
      </p:sp>
    </p:spTree>
    <p:extLst>
      <p:ext uri="{BB962C8B-B14F-4D97-AF65-F5344CB8AC3E}">
        <p14:creationId xmlns:p14="http://schemas.microsoft.com/office/powerpoint/2010/main" val="2124769362"/>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9C7E0A2C-7C0A-4AAC-B3B0-6C12B2EBAE0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EB7D2A2-F448-44D4-938C-DC84CBCB3B1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51871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871AEA07-1E14-44B4-8E55-64EF049CD66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1"/>
            <a:ext cx="10999072" cy="539995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622BDA-42D3-0704-3B7F-520F630C7739}"/>
              </a:ext>
            </a:extLst>
          </p:cNvPr>
          <p:cNvSpPr>
            <a:spLocks noGrp="1"/>
          </p:cNvSpPr>
          <p:nvPr>
            <p:ph type="ctrTitle"/>
          </p:nvPr>
        </p:nvSpPr>
        <p:spPr>
          <a:xfrm>
            <a:off x="1524000" y="1248587"/>
            <a:ext cx="9144000" cy="2387600"/>
          </a:xfrm>
        </p:spPr>
        <p:txBody>
          <a:bodyPr>
            <a:normAutofit fontScale="90000"/>
          </a:bodyPr>
          <a:lstStyle/>
          <a:p>
            <a:r>
              <a:rPr lang="en-US" sz="4800" dirty="0"/>
              <a:t>Travis County PROP A:</a:t>
            </a:r>
            <a:br>
              <a:rPr lang="en-US" sz="4800" dirty="0"/>
            </a:br>
            <a:r>
              <a:rPr lang="en-US" sz="4800" dirty="0"/>
              <a:t>Child Care and Afterschool And Summer Programming </a:t>
            </a:r>
          </a:p>
        </p:txBody>
      </p:sp>
      <p:sp>
        <p:nvSpPr>
          <p:cNvPr id="3" name="Subtitle 2">
            <a:extLst>
              <a:ext uri="{FF2B5EF4-FFF2-40B4-BE49-F238E27FC236}">
                <a16:creationId xmlns:a16="http://schemas.microsoft.com/office/drawing/2014/main" id="{679EFD05-6948-43C2-7D57-1461C69DC6C2}"/>
              </a:ext>
            </a:extLst>
          </p:cNvPr>
          <p:cNvSpPr>
            <a:spLocks noGrp="1"/>
          </p:cNvSpPr>
          <p:nvPr>
            <p:ph type="subTitle" idx="1"/>
          </p:nvPr>
        </p:nvSpPr>
        <p:spPr>
          <a:xfrm>
            <a:off x="1524000" y="3820338"/>
            <a:ext cx="9144000" cy="1563686"/>
          </a:xfrm>
        </p:spPr>
        <p:txBody>
          <a:bodyPr>
            <a:normAutofit/>
          </a:bodyPr>
          <a:lstStyle/>
          <a:p>
            <a:r>
              <a:rPr lang="en-US" dirty="0"/>
              <a:t>Next Steps for Implementation </a:t>
            </a:r>
          </a:p>
          <a:p>
            <a:r>
              <a:rPr lang="en-US" dirty="0"/>
              <a:t>Presentation to Joint Subcommittee: 12/06/2024</a:t>
            </a:r>
          </a:p>
        </p:txBody>
      </p:sp>
      <p:cxnSp>
        <p:nvCxnSpPr>
          <p:cNvPr id="31" name="Straight Connector 30">
            <a:extLst>
              <a:ext uri="{FF2B5EF4-FFF2-40B4-BE49-F238E27FC236}">
                <a16:creationId xmlns:a16="http://schemas.microsoft.com/office/drawing/2014/main" id="{F7C8EA93-3210-4C62-99E9-153C275E3A8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29769"/>
            <a:ext cx="11000232"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914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913A7-4469-F32A-748F-6A30205889F5}"/>
              </a:ext>
            </a:extLst>
          </p:cNvPr>
          <p:cNvSpPr>
            <a:spLocks noGrp="1"/>
          </p:cNvSpPr>
          <p:nvPr>
            <p:ph type="title"/>
          </p:nvPr>
        </p:nvSpPr>
        <p:spPr/>
        <p:txBody>
          <a:bodyPr/>
          <a:lstStyle/>
          <a:p>
            <a:r>
              <a:rPr lang="en-US" b="1" dirty="0">
                <a:solidFill>
                  <a:schemeClr val="tx2">
                    <a:lumMod val="75000"/>
                    <a:lumOff val="25000"/>
                  </a:schemeClr>
                </a:solidFill>
              </a:rPr>
              <a:t>Background</a:t>
            </a:r>
          </a:p>
        </p:txBody>
      </p:sp>
      <p:sp>
        <p:nvSpPr>
          <p:cNvPr id="3" name="Content Placeholder 2">
            <a:extLst>
              <a:ext uri="{FF2B5EF4-FFF2-40B4-BE49-F238E27FC236}">
                <a16:creationId xmlns:a16="http://schemas.microsoft.com/office/drawing/2014/main" id="{2E4F7754-2312-B1EE-CF97-5953C7B4FEEE}"/>
              </a:ext>
            </a:extLst>
          </p:cNvPr>
          <p:cNvSpPr>
            <a:spLocks noGrp="1"/>
          </p:cNvSpPr>
          <p:nvPr>
            <p:ph idx="1"/>
          </p:nvPr>
        </p:nvSpPr>
        <p:spPr/>
        <p:txBody>
          <a:bodyPr>
            <a:normAutofit/>
          </a:bodyPr>
          <a:lstStyle/>
          <a:p>
            <a:pPr marL="0" indent="0">
              <a:lnSpc>
                <a:spcPct val="114000"/>
              </a:lnSpc>
              <a:buNone/>
            </a:pPr>
            <a:r>
              <a:rPr lang="en-US" sz="2000" dirty="0">
                <a:solidFill>
                  <a:schemeClr val="tx1"/>
                </a:solidFill>
                <a:effectLst/>
                <a:latin typeface="Aptos" panose="020B0004020202020204" pitchFamily="34" charset="0"/>
                <a:ea typeface="Aptos" panose="020B0004020202020204" pitchFamily="34" charset="0"/>
                <a:cs typeface="Aptos" panose="020B0004020202020204" pitchFamily="34" charset="0"/>
              </a:rPr>
              <a:t>On November 5, 2024, Travis County Voters approved a 2.5 cent tax rate increase that will generate over $75 million to increase access to affordable and high-quality child care and afterschool/summer programming and related services for low-income families and develop and administer related workforce and economic development programs.</a:t>
            </a:r>
          </a:p>
          <a:p>
            <a:endParaRPr lang="en-US" dirty="0"/>
          </a:p>
        </p:txBody>
      </p:sp>
    </p:spTree>
    <p:extLst>
      <p:ext uri="{BB962C8B-B14F-4D97-AF65-F5344CB8AC3E}">
        <p14:creationId xmlns:p14="http://schemas.microsoft.com/office/powerpoint/2010/main" val="123597328"/>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913A7-4469-F32A-748F-6A30205889F5}"/>
              </a:ext>
            </a:extLst>
          </p:cNvPr>
          <p:cNvSpPr>
            <a:spLocks noGrp="1"/>
          </p:cNvSpPr>
          <p:nvPr>
            <p:ph type="title"/>
          </p:nvPr>
        </p:nvSpPr>
        <p:spPr/>
        <p:txBody>
          <a:bodyPr/>
          <a:lstStyle/>
          <a:p>
            <a:r>
              <a:rPr lang="en-US" b="1" dirty="0">
                <a:solidFill>
                  <a:schemeClr val="tx2">
                    <a:lumMod val="75000"/>
                    <a:lumOff val="25000"/>
                  </a:schemeClr>
                </a:solidFill>
              </a:rPr>
              <a:t>Overview of Strategies </a:t>
            </a:r>
          </a:p>
        </p:txBody>
      </p:sp>
      <p:sp>
        <p:nvSpPr>
          <p:cNvPr id="3" name="Content Placeholder 2">
            <a:extLst>
              <a:ext uri="{FF2B5EF4-FFF2-40B4-BE49-F238E27FC236}">
                <a16:creationId xmlns:a16="http://schemas.microsoft.com/office/drawing/2014/main" id="{2E4F7754-2312-B1EE-CF97-5953C7B4FEEE}"/>
              </a:ext>
            </a:extLst>
          </p:cNvPr>
          <p:cNvSpPr>
            <a:spLocks noGrp="1"/>
          </p:cNvSpPr>
          <p:nvPr>
            <p:ph idx="1"/>
          </p:nvPr>
        </p:nvSpPr>
        <p:spPr/>
        <p:txBody>
          <a:bodyPr>
            <a:normAutofit/>
          </a:bodyPr>
          <a:lstStyle/>
          <a:p>
            <a:pPr marL="45720" indent="0">
              <a:lnSpc>
                <a:spcPct val="114000"/>
              </a:lnSpc>
              <a:spcBef>
                <a:spcPts val="1200"/>
              </a:spcBef>
              <a:spcAft>
                <a:spcPts val="1200"/>
              </a:spcAft>
              <a:buNone/>
            </a:pPr>
            <a:r>
              <a:rPr lang="en-US" sz="20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Four strategies will serve as a baseline for developing and implementing expanded child care and afterschool and summer programming in Travis County.</a:t>
            </a:r>
            <a:endParaRPr lang="en-US" sz="2000" dirty="0">
              <a:solidFill>
                <a:schemeClr val="tx1"/>
              </a:solidFill>
              <a:latin typeface="Aptos" panose="020B0004020202020204" pitchFamily="34" charset="0"/>
              <a:cs typeface="Times New Roman" panose="02020603050405020304" pitchFamily="18" charset="0"/>
            </a:endParaRPr>
          </a:p>
          <a:p>
            <a:pPr marL="514350" indent="-285750">
              <a:lnSpc>
                <a:spcPct val="114000"/>
              </a:lnSpc>
              <a:spcBef>
                <a:spcPts val="0"/>
              </a:spcBef>
              <a:spcAft>
                <a:spcPts val="1200"/>
              </a:spcAft>
              <a:buFont typeface="Wingdings" panose="05000000000000000000" pitchFamily="2" charset="2"/>
              <a:buChar char="§"/>
            </a:pPr>
            <a:r>
              <a:rPr lang="en-US" sz="2000" dirty="0">
                <a:solidFill>
                  <a:schemeClr val="tx1"/>
                </a:solidFill>
                <a:latin typeface="Aptos" panose="020B0004020202020204" pitchFamily="34" charset="0"/>
                <a:cs typeface="Times New Roman" panose="02020603050405020304" pitchFamily="18" charset="0"/>
              </a:rPr>
              <a:t>Strategy 1:  Expand slots for infants/toddlers (ages 0-3) and for afterschool and summer programming (PreK-12th grade)</a:t>
            </a:r>
          </a:p>
          <a:p>
            <a:pPr marL="514350" indent="-285750">
              <a:lnSpc>
                <a:spcPct val="114000"/>
              </a:lnSpc>
              <a:spcBef>
                <a:spcPts val="0"/>
              </a:spcBef>
              <a:spcAft>
                <a:spcPts val="1200"/>
              </a:spcAft>
              <a:buFont typeface="Wingdings" panose="05000000000000000000" pitchFamily="2" charset="2"/>
              <a:buChar char="§"/>
            </a:pPr>
            <a:r>
              <a:rPr lang="en-US" sz="2000" dirty="0">
                <a:solidFill>
                  <a:schemeClr val="tx1"/>
                </a:solidFill>
                <a:latin typeface="Aptos" panose="020B0004020202020204" pitchFamily="34" charset="0"/>
                <a:cs typeface="Times New Roman" panose="02020603050405020304" pitchFamily="18" charset="0"/>
              </a:rPr>
              <a:t>Strategy 2: Expand non-traditional hour care	</a:t>
            </a:r>
          </a:p>
          <a:p>
            <a:pPr marL="514350" indent="-285750">
              <a:lnSpc>
                <a:spcPct val="114000"/>
              </a:lnSpc>
              <a:spcBef>
                <a:spcPts val="0"/>
              </a:spcBef>
              <a:spcAft>
                <a:spcPts val="1200"/>
              </a:spcAft>
              <a:buFont typeface="Wingdings" panose="05000000000000000000" pitchFamily="2" charset="2"/>
              <a:buChar char="§"/>
            </a:pPr>
            <a:r>
              <a:rPr lang="en-US" sz="2000" dirty="0">
                <a:solidFill>
                  <a:schemeClr val="tx1"/>
                </a:solidFill>
                <a:latin typeface="Aptos" panose="020B0004020202020204" pitchFamily="34" charset="0"/>
                <a:cs typeface="Times New Roman" panose="02020603050405020304" pitchFamily="18" charset="0"/>
              </a:rPr>
              <a:t>Strategy 3: Build quality and capacity</a:t>
            </a:r>
          </a:p>
          <a:p>
            <a:pPr marL="514350" indent="-285750">
              <a:lnSpc>
                <a:spcPct val="114000"/>
              </a:lnSpc>
              <a:spcBef>
                <a:spcPts val="0"/>
              </a:spcBef>
              <a:spcAft>
                <a:spcPts val="1200"/>
              </a:spcAft>
              <a:buFont typeface="Wingdings" panose="05000000000000000000" pitchFamily="2" charset="2"/>
              <a:buChar char="§"/>
            </a:pPr>
            <a:r>
              <a:rPr lang="en-US" sz="2000" dirty="0">
                <a:solidFill>
                  <a:schemeClr val="tx1"/>
                </a:solidFill>
                <a:latin typeface="Aptos" panose="020B0004020202020204" pitchFamily="34" charset="0"/>
                <a:cs typeface="Times New Roman" panose="02020603050405020304" pitchFamily="18" charset="0"/>
              </a:rPr>
              <a:t>Strategy 4: Business Government Alliance for business contributions to employee child care costs by matching public funds</a:t>
            </a:r>
          </a:p>
          <a:p>
            <a:pPr>
              <a:lnSpc>
                <a:spcPct val="114000"/>
              </a:lnSpc>
            </a:pPr>
            <a:endParaRPr lang="en-US" sz="3200" dirty="0">
              <a:solidFill>
                <a:schemeClr val="tx1"/>
              </a:solidFill>
            </a:endParaRPr>
          </a:p>
        </p:txBody>
      </p:sp>
    </p:spTree>
    <p:extLst>
      <p:ext uri="{BB962C8B-B14F-4D97-AF65-F5344CB8AC3E}">
        <p14:creationId xmlns:p14="http://schemas.microsoft.com/office/powerpoint/2010/main" val="3332752823"/>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64BE8-4495-19F6-428E-2BEB2A95C238}"/>
              </a:ext>
            </a:extLst>
          </p:cNvPr>
          <p:cNvSpPr>
            <a:spLocks noGrp="1"/>
          </p:cNvSpPr>
          <p:nvPr>
            <p:ph type="title"/>
          </p:nvPr>
        </p:nvSpPr>
        <p:spPr>
          <a:xfrm>
            <a:off x="628745" y="508836"/>
            <a:ext cx="10013881" cy="609398"/>
          </a:xfrm>
        </p:spPr>
        <p:txBody>
          <a:bodyPr/>
          <a:lstStyle/>
          <a:p>
            <a:r>
              <a:rPr lang="en-US" sz="4400" b="1" dirty="0">
                <a:solidFill>
                  <a:schemeClr val="tx2">
                    <a:lumMod val="75000"/>
                    <a:lumOff val="25000"/>
                  </a:schemeClr>
                </a:solidFill>
                <a:latin typeface="+mj-lt"/>
              </a:rPr>
              <a:t>Structure and Staffing  </a:t>
            </a:r>
            <a:endParaRPr lang="en-US" sz="2800" b="1" dirty="0">
              <a:solidFill>
                <a:schemeClr val="tx2">
                  <a:lumMod val="75000"/>
                  <a:lumOff val="25000"/>
                </a:schemeClr>
              </a:solidFill>
              <a:latin typeface="+mj-lt"/>
              <a:cs typeface="Calibri" panose="020F0502020204030204" pitchFamily="34" charset="0"/>
            </a:endParaRPr>
          </a:p>
        </p:txBody>
      </p:sp>
      <p:sp>
        <p:nvSpPr>
          <p:cNvPr id="33" name="TextBox 32">
            <a:extLst>
              <a:ext uri="{FF2B5EF4-FFF2-40B4-BE49-F238E27FC236}">
                <a16:creationId xmlns:a16="http://schemas.microsoft.com/office/drawing/2014/main" id="{C0D06D94-F315-1AA3-821C-65C098C7D271}"/>
              </a:ext>
            </a:extLst>
          </p:cNvPr>
          <p:cNvSpPr txBox="1"/>
          <p:nvPr/>
        </p:nvSpPr>
        <p:spPr>
          <a:xfrm>
            <a:off x="623095" y="2125636"/>
            <a:ext cx="3290382" cy="3767185"/>
          </a:xfrm>
          <a:prstGeom prst="rect">
            <a:avLst/>
          </a:prstGeom>
          <a:noFill/>
        </p:spPr>
        <p:txBody>
          <a:bodyPr wrap="square" rtlCol="0">
            <a:spAutoFit/>
          </a:bodyPr>
          <a:lstStyle/>
          <a:p>
            <a:pPr marL="169863" indent="-169863">
              <a:lnSpc>
                <a:spcPct val="120000"/>
              </a:lnSpc>
              <a:buFont typeface="Arial" panose="020B0604020202020204" pitchFamily="34" charset="0"/>
              <a:buChar char="•"/>
            </a:pPr>
            <a:r>
              <a:rPr lang="en-US" dirty="0">
                <a:latin typeface="Aptos" panose="020B0004020202020204" pitchFamily="34" charset="0"/>
              </a:rPr>
              <a:t>HHS Program Staff: </a:t>
            </a:r>
          </a:p>
          <a:p>
            <a:pPr marL="457200" indent="-290513">
              <a:lnSpc>
                <a:spcPct val="120000"/>
              </a:lnSpc>
              <a:buFont typeface="Courier New" panose="02070309020205020404" pitchFamily="49" charset="0"/>
              <a:buChar char="o"/>
            </a:pPr>
            <a:r>
              <a:rPr lang="en-US" sz="1600" dirty="0">
                <a:latin typeface="Aptos" panose="020B0004020202020204" pitchFamily="34" charset="0"/>
              </a:rPr>
              <a:t>Manager,  Planners, Community Engagement, Communications</a:t>
            </a:r>
          </a:p>
          <a:p>
            <a:pPr>
              <a:lnSpc>
                <a:spcPct val="120000"/>
              </a:lnSpc>
            </a:pPr>
            <a:endParaRPr lang="en-US" dirty="0">
              <a:latin typeface="Aptos" panose="020B0004020202020204" pitchFamily="34" charset="0"/>
            </a:endParaRPr>
          </a:p>
          <a:p>
            <a:pPr marL="169863" indent="-169863">
              <a:lnSpc>
                <a:spcPct val="120000"/>
              </a:lnSpc>
              <a:buFont typeface="Arial" panose="020B0604020202020204" pitchFamily="34" charset="0"/>
              <a:buChar char="•"/>
            </a:pPr>
            <a:r>
              <a:rPr lang="en-US" dirty="0">
                <a:latin typeface="Aptos" panose="020B0004020202020204" pitchFamily="34" charset="0"/>
              </a:rPr>
              <a:t>Staff to ensure checks and balances in: </a:t>
            </a:r>
          </a:p>
          <a:p>
            <a:pPr marL="461963" indent="-234950">
              <a:lnSpc>
                <a:spcPct val="120000"/>
              </a:lnSpc>
              <a:buFont typeface="Courier New" panose="02070309020205020404" pitchFamily="49" charset="0"/>
              <a:buChar char="o"/>
            </a:pPr>
            <a:r>
              <a:rPr lang="en-US" sz="1600" dirty="0">
                <a:latin typeface="Aptos" panose="020B0004020202020204" pitchFamily="34" charset="0"/>
              </a:rPr>
              <a:t>County Auditor’s Office</a:t>
            </a:r>
          </a:p>
          <a:p>
            <a:pPr marL="461963" indent="-234950">
              <a:lnSpc>
                <a:spcPct val="120000"/>
              </a:lnSpc>
              <a:buFont typeface="Courier New" panose="02070309020205020404" pitchFamily="49" charset="0"/>
              <a:buChar char="o"/>
            </a:pPr>
            <a:r>
              <a:rPr lang="en-US" sz="1600" dirty="0">
                <a:latin typeface="Aptos" panose="020B0004020202020204" pitchFamily="34" charset="0"/>
              </a:rPr>
              <a:t>Purchasing Department </a:t>
            </a:r>
          </a:p>
          <a:p>
            <a:pPr marL="461963" indent="-234950">
              <a:lnSpc>
                <a:spcPct val="120000"/>
              </a:lnSpc>
              <a:buFont typeface="Courier New" panose="02070309020205020404" pitchFamily="49" charset="0"/>
              <a:buChar char="o"/>
            </a:pPr>
            <a:r>
              <a:rPr lang="en-US" sz="1600" dirty="0">
                <a:latin typeface="Aptos" panose="020B0004020202020204" pitchFamily="34" charset="0"/>
              </a:rPr>
              <a:t>County Attorney’s Office</a:t>
            </a:r>
          </a:p>
          <a:p>
            <a:pPr marL="461963" indent="-234950">
              <a:lnSpc>
                <a:spcPct val="120000"/>
              </a:lnSpc>
              <a:buFont typeface="Courier New" panose="02070309020205020404" pitchFamily="49" charset="0"/>
              <a:buChar char="o"/>
            </a:pPr>
            <a:r>
              <a:rPr lang="en-US" sz="1600" dirty="0">
                <a:latin typeface="Aptos" panose="020B0004020202020204" pitchFamily="34" charset="0"/>
              </a:rPr>
              <a:t>HHS Finance </a:t>
            </a:r>
          </a:p>
          <a:p>
            <a:pPr marL="285750" indent="-285750">
              <a:buFont typeface="Arial" panose="020B0604020202020204" pitchFamily="34" charset="0"/>
              <a:buChar char="•"/>
            </a:pPr>
            <a:endParaRPr lang="en-US" dirty="0"/>
          </a:p>
        </p:txBody>
      </p:sp>
      <p:sp>
        <p:nvSpPr>
          <p:cNvPr id="35" name="TextBox 34">
            <a:extLst>
              <a:ext uri="{FF2B5EF4-FFF2-40B4-BE49-F238E27FC236}">
                <a16:creationId xmlns:a16="http://schemas.microsoft.com/office/drawing/2014/main" id="{D1B7B486-0661-8520-28FA-F8FE8C5538EC}"/>
              </a:ext>
            </a:extLst>
          </p:cNvPr>
          <p:cNvSpPr txBox="1"/>
          <p:nvPr/>
        </p:nvSpPr>
        <p:spPr>
          <a:xfrm>
            <a:off x="624742" y="1374940"/>
            <a:ext cx="10425663" cy="400110"/>
          </a:xfrm>
          <a:prstGeom prst="rect">
            <a:avLst/>
          </a:prstGeom>
          <a:noFill/>
        </p:spPr>
        <p:txBody>
          <a:bodyPr wrap="square" rtlCol="0">
            <a:spAutoFit/>
          </a:bodyPr>
          <a:lstStyle/>
          <a:p>
            <a:r>
              <a:rPr lang="en-US" sz="2000" dirty="0">
                <a:latin typeface="Aptos" panose="020B0004020202020204" pitchFamily="34" charset="0"/>
              </a:rPr>
              <a:t>A start up focus is hiring staff to carry out the County’s work.</a:t>
            </a:r>
          </a:p>
        </p:txBody>
      </p:sp>
      <p:grpSp>
        <p:nvGrpSpPr>
          <p:cNvPr id="46" name="Group 45">
            <a:extLst>
              <a:ext uri="{FF2B5EF4-FFF2-40B4-BE49-F238E27FC236}">
                <a16:creationId xmlns:a16="http://schemas.microsoft.com/office/drawing/2014/main" id="{81E4DFDF-EE80-C7B5-A2D7-BCDCF15EC780}"/>
              </a:ext>
            </a:extLst>
          </p:cNvPr>
          <p:cNvGrpSpPr/>
          <p:nvPr/>
        </p:nvGrpSpPr>
        <p:grpSpPr>
          <a:xfrm>
            <a:off x="4153989" y="1939187"/>
            <a:ext cx="7589520" cy="3953526"/>
            <a:chOff x="4153989" y="1939187"/>
            <a:chExt cx="7589520" cy="3953526"/>
          </a:xfrm>
        </p:grpSpPr>
        <p:grpSp>
          <p:nvGrpSpPr>
            <p:cNvPr id="3" name="Group 2">
              <a:extLst>
                <a:ext uri="{FF2B5EF4-FFF2-40B4-BE49-F238E27FC236}">
                  <a16:creationId xmlns:a16="http://schemas.microsoft.com/office/drawing/2014/main" id="{B83E7AD2-470E-790E-C87C-8A318121FD29}"/>
                </a:ext>
              </a:extLst>
            </p:cNvPr>
            <p:cNvGrpSpPr/>
            <p:nvPr/>
          </p:nvGrpSpPr>
          <p:grpSpPr>
            <a:xfrm>
              <a:off x="4153989" y="1939187"/>
              <a:ext cx="7589520" cy="3953526"/>
              <a:chOff x="1566404" y="1573876"/>
              <a:chExt cx="8476186" cy="3953526"/>
            </a:xfrm>
          </p:grpSpPr>
          <p:sp>
            <p:nvSpPr>
              <p:cNvPr id="4" name="Flowchart: Connector 3" descr="Dollar with solid fill">
                <a:extLst>
                  <a:ext uri="{FF2B5EF4-FFF2-40B4-BE49-F238E27FC236}">
                    <a16:creationId xmlns:a16="http://schemas.microsoft.com/office/drawing/2014/main" id="{675350CA-ECD4-FE70-31D4-0BF0F8AF599B}"/>
                  </a:ext>
                </a:extLst>
              </p:cNvPr>
              <p:cNvSpPr/>
              <p:nvPr/>
            </p:nvSpPr>
            <p:spPr>
              <a:xfrm>
                <a:off x="2812413" y="1849096"/>
                <a:ext cx="733926" cy="721895"/>
              </a:xfrm>
              <a:prstGeom prst="flowChartConnector">
                <a:avLst/>
              </a:prstGeom>
              <a:blipFill dpi="0" rotWithShape="1">
                <a:blip r:embed="rId3" cstate="hq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a:stretch>
              </a:blipFill>
              <a:ln w="1270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 name="Rectangle: Rounded Corners 8">
                <a:extLst>
                  <a:ext uri="{FF2B5EF4-FFF2-40B4-BE49-F238E27FC236}">
                    <a16:creationId xmlns:a16="http://schemas.microsoft.com/office/drawing/2014/main" id="{1447B7CF-7456-4E74-39BB-050E817115C5}"/>
                  </a:ext>
                </a:extLst>
              </p:cNvPr>
              <p:cNvSpPr/>
              <p:nvPr/>
            </p:nvSpPr>
            <p:spPr>
              <a:xfrm>
                <a:off x="4645223" y="1941206"/>
                <a:ext cx="1708484" cy="721895"/>
              </a:xfrm>
              <a:prstGeom prst="roundRect">
                <a:avLst/>
              </a:prstGeom>
              <a:solidFill>
                <a:schemeClr val="accent2">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Travis County</a:t>
                </a:r>
              </a:p>
            </p:txBody>
          </p:sp>
          <p:sp>
            <p:nvSpPr>
              <p:cNvPr id="11" name="Rectangle: Rounded Corners 10">
                <a:extLst>
                  <a:ext uri="{FF2B5EF4-FFF2-40B4-BE49-F238E27FC236}">
                    <a16:creationId xmlns:a16="http://schemas.microsoft.com/office/drawing/2014/main" id="{F3EE6766-ACC8-B1AB-A9F3-ED66CA16335D}"/>
                  </a:ext>
                </a:extLst>
              </p:cNvPr>
              <p:cNvSpPr/>
              <p:nvPr/>
            </p:nvSpPr>
            <p:spPr>
              <a:xfrm>
                <a:off x="1572190" y="3723634"/>
                <a:ext cx="1708484" cy="731520"/>
              </a:xfrm>
              <a:prstGeom prst="roundRect">
                <a:avLst/>
              </a:prstGeom>
              <a:solidFill>
                <a:schemeClr val="accent5">
                  <a:lumMod val="75000"/>
                </a:schemeClr>
              </a:solidFill>
              <a:ln w="3175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Travis County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Attorney’s Office</a:t>
                </a:r>
                <a:endParaRPr kumimoji="0" lang="en-US" sz="1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3" name="Rectangle: Rounded Corners 12">
                <a:extLst>
                  <a:ext uri="{FF2B5EF4-FFF2-40B4-BE49-F238E27FC236}">
                    <a16:creationId xmlns:a16="http://schemas.microsoft.com/office/drawing/2014/main" id="{6092541D-7A45-5E49-8B30-E94A486263BF}"/>
                  </a:ext>
                </a:extLst>
              </p:cNvPr>
              <p:cNvSpPr/>
              <p:nvPr/>
            </p:nvSpPr>
            <p:spPr>
              <a:xfrm>
                <a:off x="4625170" y="3100491"/>
                <a:ext cx="1708484" cy="731520"/>
              </a:xfrm>
              <a:prstGeom prst="roundRect">
                <a:avLst/>
              </a:prstGeom>
              <a:solidFill>
                <a:schemeClr val="tx2">
                  <a:lumMod val="75000"/>
                  <a:lumOff val="25000"/>
                </a:schemeClr>
              </a:solidFill>
              <a:ln w="3175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Travis County HHS</a:t>
                </a:r>
              </a:p>
            </p:txBody>
          </p:sp>
          <p:sp>
            <p:nvSpPr>
              <p:cNvPr id="14" name="Rectangle: Rounded Corners 13">
                <a:extLst>
                  <a:ext uri="{FF2B5EF4-FFF2-40B4-BE49-F238E27FC236}">
                    <a16:creationId xmlns:a16="http://schemas.microsoft.com/office/drawing/2014/main" id="{BEA10146-E822-D2CB-57A1-904FB2706F83}"/>
                  </a:ext>
                </a:extLst>
              </p:cNvPr>
              <p:cNvSpPr/>
              <p:nvPr/>
            </p:nvSpPr>
            <p:spPr>
              <a:xfrm>
                <a:off x="8334106" y="3376219"/>
                <a:ext cx="1708484" cy="709305"/>
              </a:xfrm>
              <a:prstGeom prst="round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Community  Advisory Committee</a:t>
                </a:r>
              </a:p>
            </p:txBody>
          </p:sp>
          <p:sp>
            <p:nvSpPr>
              <p:cNvPr id="15" name="Rectangle: Rounded Corners 14">
                <a:extLst>
                  <a:ext uri="{FF2B5EF4-FFF2-40B4-BE49-F238E27FC236}">
                    <a16:creationId xmlns:a16="http://schemas.microsoft.com/office/drawing/2014/main" id="{1ECE09D3-888B-5DE0-0CC9-25536C3E7EFD}"/>
                  </a:ext>
                </a:extLst>
              </p:cNvPr>
              <p:cNvSpPr/>
              <p:nvPr/>
            </p:nvSpPr>
            <p:spPr>
              <a:xfrm>
                <a:off x="8334106" y="2513805"/>
                <a:ext cx="1708484" cy="731520"/>
              </a:xfrm>
              <a:prstGeom prst="roundRect">
                <a:avLst/>
              </a:prstGeom>
              <a:solidFill>
                <a:srgbClr val="A50021"/>
              </a:solidFill>
              <a:ln w="3175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Travis County  Auditor’s Office</a:t>
                </a:r>
              </a:p>
            </p:txBody>
          </p:sp>
          <p:sp>
            <p:nvSpPr>
              <p:cNvPr id="16" name="Rectangle: Rounded Corners 15">
                <a:extLst>
                  <a:ext uri="{FF2B5EF4-FFF2-40B4-BE49-F238E27FC236}">
                    <a16:creationId xmlns:a16="http://schemas.microsoft.com/office/drawing/2014/main" id="{E7C4E5D0-CE82-CA79-E345-AAC32D394765}"/>
                  </a:ext>
                </a:extLst>
              </p:cNvPr>
              <p:cNvSpPr/>
              <p:nvPr/>
            </p:nvSpPr>
            <p:spPr>
              <a:xfrm>
                <a:off x="8334106" y="1573876"/>
                <a:ext cx="1708484" cy="731520"/>
              </a:xfrm>
              <a:prstGeom prst="roundRect">
                <a:avLst/>
              </a:prstGeom>
              <a:solidFill>
                <a:srgbClr val="A500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Travis County Commissioners Court </a:t>
                </a:r>
              </a:p>
            </p:txBody>
          </p:sp>
          <p:sp>
            <p:nvSpPr>
              <p:cNvPr id="20" name="Rectangle: Rounded Corners 19">
                <a:extLst>
                  <a:ext uri="{FF2B5EF4-FFF2-40B4-BE49-F238E27FC236}">
                    <a16:creationId xmlns:a16="http://schemas.microsoft.com/office/drawing/2014/main" id="{8A2F88A1-3202-933D-0A75-E9CFDB60A7F0}"/>
                  </a:ext>
                </a:extLst>
              </p:cNvPr>
              <p:cNvSpPr/>
              <p:nvPr/>
            </p:nvSpPr>
            <p:spPr>
              <a:xfrm>
                <a:off x="4596595" y="4798551"/>
                <a:ext cx="1708484" cy="728851"/>
              </a:xfrm>
              <a:prstGeom prst="roundRect">
                <a:avLst/>
              </a:prstGeom>
              <a:solidFill>
                <a:srgbClr val="70AD47">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Contractors</a:t>
                </a:r>
              </a:p>
            </p:txBody>
          </p:sp>
          <p:cxnSp>
            <p:nvCxnSpPr>
              <p:cNvPr id="21" name="Straight Arrow Connector 20">
                <a:extLst>
                  <a:ext uri="{FF2B5EF4-FFF2-40B4-BE49-F238E27FC236}">
                    <a16:creationId xmlns:a16="http://schemas.microsoft.com/office/drawing/2014/main" id="{8D910C78-C2FE-9EA3-FD90-FE526EF22FEE}"/>
                  </a:ext>
                </a:extLst>
              </p:cNvPr>
              <p:cNvCxnSpPr>
                <a:cxnSpLocks/>
              </p:cNvCxnSpPr>
              <p:nvPr/>
            </p:nvCxnSpPr>
            <p:spPr>
              <a:xfrm flipV="1">
                <a:off x="3526286" y="2225204"/>
                <a:ext cx="1098884" cy="19538"/>
              </a:xfrm>
              <a:prstGeom prst="straightConnector1">
                <a:avLst/>
              </a:prstGeom>
              <a:noFill/>
              <a:ln w="6350" cap="flat" cmpd="sng" algn="ctr">
                <a:solidFill>
                  <a:schemeClr val="tx1"/>
                </a:solidFill>
                <a:prstDash val="solid"/>
                <a:miter lim="800000"/>
                <a:tailEnd type="triangle"/>
              </a:ln>
              <a:effectLst/>
            </p:spPr>
          </p:cxnSp>
          <p:cxnSp>
            <p:nvCxnSpPr>
              <p:cNvPr id="22" name="Straight Arrow Connector 21">
                <a:extLst>
                  <a:ext uri="{FF2B5EF4-FFF2-40B4-BE49-F238E27FC236}">
                    <a16:creationId xmlns:a16="http://schemas.microsoft.com/office/drawing/2014/main" id="{8E32D14B-8539-5E02-8700-6AA9F4798885}"/>
                  </a:ext>
                </a:extLst>
              </p:cNvPr>
              <p:cNvCxnSpPr>
                <a:cxnSpLocks/>
                <a:endCxn id="16" idx="1"/>
              </p:cNvCxnSpPr>
              <p:nvPr/>
            </p:nvCxnSpPr>
            <p:spPr>
              <a:xfrm flipV="1">
                <a:off x="6333654" y="1939636"/>
                <a:ext cx="2000452" cy="1553248"/>
              </a:xfrm>
              <a:prstGeom prst="straightConnector1">
                <a:avLst/>
              </a:prstGeom>
              <a:noFill/>
              <a:ln w="6350" cap="flat" cmpd="sng" algn="ctr">
                <a:solidFill>
                  <a:schemeClr val="tx1"/>
                </a:solidFill>
                <a:prstDash val="solid"/>
                <a:miter lim="800000"/>
                <a:headEnd type="triangle"/>
                <a:tailEnd type="triangle"/>
              </a:ln>
              <a:effectLst/>
            </p:spPr>
          </p:cxnSp>
          <p:cxnSp>
            <p:nvCxnSpPr>
              <p:cNvPr id="23" name="Straight Arrow Connector 22">
                <a:extLst>
                  <a:ext uri="{FF2B5EF4-FFF2-40B4-BE49-F238E27FC236}">
                    <a16:creationId xmlns:a16="http://schemas.microsoft.com/office/drawing/2014/main" id="{E0511499-7292-DFAF-214B-4B6A0B26802A}"/>
                  </a:ext>
                </a:extLst>
              </p:cNvPr>
              <p:cNvCxnSpPr>
                <a:cxnSpLocks/>
                <a:stCxn id="13" idx="3"/>
                <a:endCxn id="15" idx="1"/>
              </p:cNvCxnSpPr>
              <p:nvPr/>
            </p:nvCxnSpPr>
            <p:spPr>
              <a:xfrm flipV="1">
                <a:off x="6333654" y="2879565"/>
                <a:ext cx="2000452" cy="586686"/>
              </a:xfrm>
              <a:prstGeom prst="straightConnector1">
                <a:avLst/>
              </a:prstGeom>
              <a:noFill/>
              <a:ln w="6350" cap="flat" cmpd="sng" algn="ctr">
                <a:solidFill>
                  <a:schemeClr val="tx1"/>
                </a:solidFill>
                <a:prstDash val="solid"/>
                <a:miter lim="800000"/>
                <a:headEnd type="triangle"/>
                <a:tailEnd type="triangle"/>
              </a:ln>
              <a:effectLst/>
            </p:spPr>
          </p:cxnSp>
          <p:cxnSp>
            <p:nvCxnSpPr>
              <p:cNvPr id="25" name="Straight Arrow Connector 24">
                <a:extLst>
                  <a:ext uri="{FF2B5EF4-FFF2-40B4-BE49-F238E27FC236}">
                    <a16:creationId xmlns:a16="http://schemas.microsoft.com/office/drawing/2014/main" id="{AE08C78D-A8E9-F804-5FA8-3351AD93291F}"/>
                  </a:ext>
                </a:extLst>
              </p:cNvPr>
              <p:cNvCxnSpPr>
                <a:cxnSpLocks/>
                <a:stCxn id="13" idx="3"/>
                <a:endCxn id="14" idx="1"/>
              </p:cNvCxnSpPr>
              <p:nvPr/>
            </p:nvCxnSpPr>
            <p:spPr>
              <a:xfrm>
                <a:off x="6333654" y="3466251"/>
                <a:ext cx="2000452" cy="264621"/>
              </a:xfrm>
              <a:prstGeom prst="straightConnector1">
                <a:avLst/>
              </a:prstGeom>
              <a:noFill/>
              <a:ln w="6350" cap="flat" cmpd="sng" algn="ctr">
                <a:solidFill>
                  <a:schemeClr val="tx1"/>
                </a:solidFill>
                <a:prstDash val="solid"/>
                <a:miter lim="800000"/>
                <a:headEnd type="triangle"/>
                <a:tailEnd type="triangle"/>
              </a:ln>
              <a:effectLst/>
            </p:spPr>
          </p:cxnSp>
          <p:sp>
            <p:nvSpPr>
              <p:cNvPr id="27" name="Rectangle: Rounded Corners 26">
                <a:extLst>
                  <a:ext uri="{FF2B5EF4-FFF2-40B4-BE49-F238E27FC236}">
                    <a16:creationId xmlns:a16="http://schemas.microsoft.com/office/drawing/2014/main" id="{5129B03E-48D2-702F-2B94-9FD2022B0A9D}"/>
                  </a:ext>
                </a:extLst>
              </p:cNvPr>
              <p:cNvSpPr/>
              <p:nvPr/>
            </p:nvSpPr>
            <p:spPr>
              <a:xfrm>
                <a:off x="8334106" y="4282135"/>
                <a:ext cx="1708484" cy="731520"/>
              </a:xfrm>
              <a:prstGeom prst="roundRect">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Third-Party Evaluator</a:t>
                </a:r>
              </a:p>
            </p:txBody>
          </p:sp>
          <p:cxnSp>
            <p:nvCxnSpPr>
              <p:cNvPr id="30" name="Straight Arrow Connector 29">
                <a:extLst>
                  <a:ext uri="{FF2B5EF4-FFF2-40B4-BE49-F238E27FC236}">
                    <a16:creationId xmlns:a16="http://schemas.microsoft.com/office/drawing/2014/main" id="{6F640137-9376-9D22-F580-DDA1552EAA06}"/>
                  </a:ext>
                </a:extLst>
              </p:cNvPr>
              <p:cNvCxnSpPr>
                <a:cxnSpLocks/>
                <a:stCxn id="13" idx="3"/>
                <a:endCxn id="27" idx="1"/>
              </p:cNvCxnSpPr>
              <p:nvPr/>
            </p:nvCxnSpPr>
            <p:spPr>
              <a:xfrm>
                <a:off x="6333654" y="3466251"/>
                <a:ext cx="2000452" cy="1181644"/>
              </a:xfrm>
              <a:prstGeom prst="straightConnector1">
                <a:avLst/>
              </a:prstGeom>
              <a:noFill/>
              <a:ln w="6350" cap="flat" cmpd="sng" algn="ctr">
                <a:solidFill>
                  <a:schemeClr val="tx1"/>
                </a:solidFill>
                <a:prstDash val="solid"/>
                <a:miter lim="800000"/>
                <a:headEnd type="triangle"/>
                <a:tailEnd type="triangle"/>
              </a:ln>
              <a:effectLst/>
            </p:spPr>
          </p:cxnSp>
          <p:cxnSp>
            <p:nvCxnSpPr>
              <p:cNvPr id="31" name="Straight Arrow Connector 30">
                <a:extLst>
                  <a:ext uri="{FF2B5EF4-FFF2-40B4-BE49-F238E27FC236}">
                    <a16:creationId xmlns:a16="http://schemas.microsoft.com/office/drawing/2014/main" id="{AF0EF75E-FA52-48F7-F389-BA20BB8BB4AF}"/>
                  </a:ext>
                </a:extLst>
              </p:cNvPr>
              <p:cNvCxnSpPr>
                <a:cxnSpLocks/>
              </p:cNvCxnSpPr>
              <p:nvPr/>
            </p:nvCxnSpPr>
            <p:spPr>
              <a:xfrm>
                <a:off x="5499465" y="3841830"/>
                <a:ext cx="0" cy="930462"/>
              </a:xfrm>
              <a:prstGeom prst="straightConnector1">
                <a:avLst/>
              </a:prstGeom>
              <a:noFill/>
              <a:ln w="6350" cap="flat" cmpd="sng" algn="ctr">
                <a:solidFill>
                  <a:schemeClr val="tx1"/>
                </a:solidFill>
                <a:prstDash val="dash"/>
                <a:miter lim="800000"/>
                <a:tailEnd type="triangle"/>
              </a:ln>
              <a:effectLst/>
            </p:spPr>
          </p:cxnSp>
          <p:cxnSp>
            <p:nvCxnSpPr>
              <p:cNvPr id="37" name="Straight Arrow Connector 36">
                <a:extLst>
                  <a:ext uri="{FF2B5EF4-FFF2-40B4-BE49-F238E27FC236}">
                    <a16:creationId xmlns:a16="http://schemas.microsoft.com/office/drawing/2014/main" id="{4FA61447-0234-1511-E1D4-B5848107FB72}"/>
                  </a:ext>
                </a:extLst>
              </p:cNvPr>
              <p:cNvCxnSpPr>
                <a:cxnSpLocks/>
              </p:cNvCxnSpPr>
              <p:nvPr/>
            </p:nvCxnSpPr>
            <p:spPr>
              <a:xfrm flipH="1" flipV="1">
                <a:off x="3278193" y="3109994"/>
                <a:ext cx="1335975" cy="233740"/>
              </a:xfrm>
              <a:prstGeom prst="straightConnector1">
                <a:avLst/>
              </a:prstGeom>
              <a:noFill/>
              <a:ln w="6350" cap="flat" cmpd="sng" algn="ctr">
                <a:solidFill>
                  <a:schemeClr val="tx1"/>
                </a:solidFill>
                <a:prstDash val="solid"/>
                <a:miter lim="800000"/>
                <a:headEnd type="triangle"/>
                <a:tailEnd type="triangle"/>
              </a:ln>
              <a:effectLst/>
            </p:spPr>
          </p:cxnSp>
          <p:sp>
            <p:nvSpPr>
              <p:cNvPr id="42" name="Rectangle: Rounded Corners 41">
                <a:extLst>
                  <a:ext uri="{FF2B5EF4-FFF2-40B4-BE49-F238E27FC236}">
                    <a16:creationId xmlns:a16="http://schemas.microsoft.com/office/drawing/2014/main" id="{C0533A50-66D6-D650-5AEB-79340482FDF3}"/>
                  </a:ext>
                </a:extLst>
              </p:cNvPr>
              <p:cNvSpPr/>
              <p:nvPr/>
            </p:nvSpPr>
            <p:spPr>
              <a:xfrm>
                <a:off x="1566404" y="2782228"/>
                <a:ext cx="1708484" cy="731520"/>
              </a:xfrm>
              <a:prstGeom prst="roundRect">
                <a:avLst/>
              </a:prstGeom>
              <a:solidFill>
                <a:schemeClr val="accent5">
                  <a:lumMod val="75000"/>
                </a:schemeClr>
              </a:solidFill>
              <a:ln w="31750"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Calibri" panose="020F0502020204030204"/>
                    <a:ea typeface="+mn-ea"/>
                    <a:cs typeface="+mn-cs"/>
                  </a:rPr>
                  <a:t>Travis County Purchasing Department</a:t>
                </a:r>
                <a:endParaRPr kumimoji="0" lang="en-US" sz="1200" b="0" i="1" u="none"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43" name="Straight Arrow Connector 42">
                <a:extLst>
                  <a:ext uri="{FF2B5EF4-FFF2-40B4-BE49-F238E27FC236}">
                    <a16:creationId xmlns:a16="http://schemas.microsoft.com/office/drawing/2014/main" id="{ED8A64BB-2B31-86E6-7C88-5D21A4A449CE}"/>
                  </a:ext>
                </a:extLst>
              </p:cNvPr>
              <p:cNvCxnSpPr>
                <a:cxnSpLocks/>
              </p:cNvCxnSpPr>
              <p:nvPr/>
            </p:nvCxnSpPr>
            <p:spPr>
              <a:xfrm flipH="1">
                <a:off x="3300727" y="3360269"/>
                <a:ext cx="1295868" cy="673084"/>
              </a:xfrm>
              <a:prstGeom prst="straightConnector1">
                <a:avLst/>
              </a:prstGeom>
              <a:noFill/>
              <a:ln w="6350" cap="flat" cmpd="sng" algn="ctr">
                <a:solidFill>
                  <a:schemeClr val="tx1"/>
                </a:solidFill>
                <a:prstDash val="solid"/>
                <a:miter lim="800000"/>
                <a:headEnd type="triangle"/>
                <a:tailEnd type="triangle"/>
              </a:ln>
              <a:effectLst/>
            </p:spPr>
          </p:cxnSp>
        </p:grpSp>
        <p:cxnSp>
          <p:nvCxnSpPr>
            <p:cNvPr id="44" name="Straight Arrow Connector 43">
              <a:extLst>
                <a:ext uri="{FF2B5EF4-FFF2-40B4-BE49-F238E27FC236}">
                  <a16:creationId xmlns:a16="http://schemas.microsoft.com/office/drawing/2014/main" id="{0B4413E2-3F34-A00A-14E7-38033FE325A7}"/>
                </a:ext>
              </a:extLst>
            </p:cNvPr>
            <p:cNvCxnSpPr>
              <a:cxnSpLocks/>
            </p:cNvCxnSpPr>
            <p:nvPr/>
          </p:nvCxnSpPr>
          <p:spPr>
            <a:xfrm>
              <a:off x="7673401" y="3007086"/>
              <a:ext cx="0" cy="4587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77937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913A7-4469-F32A-748F-6A30205889F5}"/>
              </a:ext>
            </a:extLst>
          </p:cNvPr>
          <p:cNvSpPr>
            <a:spLocks noGrp="1"/>
          </p:cNvSpPr>
          <p:nvPr>
            <p:ph type="title"/>
          </p:nvPr>
        </p:nvSpPr>
        <p:spPr/>
        <p:txBody>
          <a:bodyPr>
            <a:normAutofit/>
          </a:bodyPr>
          <a:lstStyle/>
          <a:p>
            <a:r>
              <a:rPr lang="en-US" b="1" dirty="0">
                <a:solidFill>
                  <a:schemeClr val="tx2">
                    <a:lumMod val="75000"/>
                    <a:lumOff val="25000"/>
                  </a:schemeClr>
                </a:solidFill>
              </a:rPr>
              <a:t>Community Engagement</a:t>
            </a:r>
          </a:p>
        </p:txBody>
      </p:sp>
      <p:graphicFrame>
        <p:nvGraphicFramePr>
          <p:cNvPr id="6" name="Content Placeholder 5">
            <a:extLst>
              <a:ext uri="{FF2B5EF4-FFF2-40B4-BE49-F238E27FC236}">
                <a16:creationId xmlns:a16="http://schemas.microsoft.com/office/drawing/2014/main" id="{56ABF945-AA69-DF7F-115E-689D9399AF0D}"/>
              </a:ext>
            </a:extLst>
          </p:cNvPr>
          <p:cNvGraphicFramePr>
            <a:graphicFrameLocks noGrp="1"/>
          </p:cNvGraphicFramePr>
          <p:nvPr>
            <p:ph idx="1"/>
            <p:extLst>
              <p:ext uri="{D42A27DB-BD31-4B8C-83A1-F6EECF244321}">
                <p14:modId xmlns:p14="http://schemas.microsoft.com/office/powerpoint/2010/main" val="115481544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6384038"/>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913A7-4469-F32A-748F-6A30205889F5}"/>
              </a:ext>
            </a:extLst>
          </p:cNvPr>
          <p:cNvSpPr>
            <a:spLocks noGrp="1"/>
          </p:cNvSpPr>
          <p:nvPr>
            <p:ph type="title"/>
          </p:nvPr>
        </p:nvSpPr>
        <p:spPr>
          <a:xfrm>
            <a:off x="838200" y="298218"/>
            <a:ext cx="10515600" cy="1325563"/>
          </a:xfrm>
        </p:spPr>
        <p:txBody>
          <a:bodyPr/>
          <a:lstStyle/>
          <a:p>
            <a:r>
              <a:rPr lang="en-US" b="1" dirty="0">
                <a:solidFill>
                  <a:schemeClr val="tx2">
                    <a:lumMod val="75000"/>
                    <a:lumOff val="25000"/>
                  </a:schemeClr>
                </a:solidFill>
              </a:rPr>
              <a:t>Program Implementation</a:t>
            </a:r>
          </a:p>
        </p:txBody>
      </p:sp>
      <p:sp>
        <p:nvSpPr>
          <p:cNvPr id="3" name="Content Placeholder 2">
            <a:extLst>
              <a:ext uri="{FF2B5EF4-FFF2-40B4-BE49-F238E27FC236}">
                <a16:creationId xmlns:a16="http://schemas.microsoft.com/office/drawing/2014/main" id="{2E4F7754-2312-B1EE-CF97-5953C7B4FEEE}"/>
              </a:ext>
            </a:extLst>
          </p:cNvPr>
          <p:cNvSpPr>
            <a:spLocks noGrp="1"/>
          </p:cNvSpPr>
          <p:nvPr>
            <p:ph idx="1"/>
          </p:nvPr>
        </p:nvSpPr>
        <p:spPr>
          <a:xfrm>
            <a:off x="838200" y="1623780"/>
            <a:ext cx="10515600" cy="4832775"/>
          </a:xfrm>
        </p:spPr>
        <p:txBody>
          <a:bodyPr/>
          <a:lstStyle/>
          <a:p>
            <a:pPr marL="45720" indent="0">
              <a:spcBef>
                <a:spcPts val="600"/>
              </a:spcBef>
              <a:buNone/>
            </a:pPr>
            <a:r>
              <a:rPr lang="en-US" sz="2000" dirty="0">
                <a:solidFill>
                  <a:schemeClr val="tx1"/>
                </a:solidFill>
                <a:latin typeface="Aptos" panose="020B0004020202020204" pitchFamily="34" charset="0"/>
                <a:cs typeface="Times New Roman" panose="02020603050405020304" pitchFamily="18" charset="0"/>
              </a:rPr>
              <a:t>Implement services using a phased approach throughout 2025 and 2026. </a:t>
            </a:r>
          </a:p>
          <a:p>
            <a:pPr>
              <a:spcAft>
                <a:spcPts val="1000"/>
              </a:spcAft>
            </a:pPr>
            <a:r>
              <a:rPr lang="en-US" sz="20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Near term investments:  </a:t>
            </a:r>
            <a:r>
              <a:rPr lang="en-US" sz="2000"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Explore expanding e</a:t>
            </a:r>
            <a:r>
              <a:rPr lang="en-US" sz="20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xisting County contracts to begin providing services in 2025 and lower the wait for families on waitlists</a:t>
            </a:r>
          </a:p>
          <a:p>
            <a:pPr>
              <a:spcAft>
                <a:spcPts val="1000"/>
              </a:spcAft>
            </a:pPr>
            <a:r>
              <a:rPr lang="en-US" sz="2000" b="1"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Implement Strategies</a:t>
            </a:r>
            <a:r>
              <a:rPr lang="en-US" sz="2000"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 D</a:t>
            </a:r>
            <a:r>
              <a:rPr lang="en-US" sz="20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esign programs and procure services in the four strategies to expand services in 2026</a:t>
            </a:r>
          </a:p>
          <a:p>
            <a:pPr lvl="1">
              <a:spcBef>
                <a:spcPts val="600"/>
              </a:spcBef>
            </a:pPr>
            <a:r>
              <a:rPr lang="en-US" sz="1800" dirty="0">
                <a:solidFill>
                  <a:schemeClr val="tx1"/>
                </a:solidFill>
                <a:latin typeface="Aptos" panose="020B0004020202020204" pitchFamily="34" charset="0"/>
                <a:cs typeface="Times New Roman" panose="02020603050405020304" pitchFamily="18" charset="0"/>
              </a:rPr>
              <a:t>Refine program design using strategy outlines, examples from other communities, and community input</a:t>
            </a:r>
          </a:p>
          <a:p>
            <a:pPr lvl="1">
              <a:spcBef>
                <a:spcPts val="600"/>
              </a:spcBef>
            </a:pPr>
            <a:r>
              <a:rPr lang="en-US" sz="1800" dirty="0">
                <a:latin typeface="Aptos" panose="020B0004020202020204" pitchFamily="34" charset="0"/>
                <a:cs typeface="Times New Roman" panose="02020603050405020304" pitchFamily="18" charset="0"/>
              </a:rPr>
              <a:t>Seek a</a:t>
            </a:r>
            <a:r>
              <a:rPr lang="en-US" sz="1800" dirty="0">
                <a:solidFill>
                  <a:schemeClr val="tx1"/>
                </a:solidFill>
                <a:latin typeface="Aptos" panose="020B0004020202020204" pitchFamily="34" charset="0"/>
                <a:cs typeface="Times New Roman" panose="02020603050405020304" pitchFamily="18" charset="0"/>
              </a:rPr>
              <a:t>pproval of program policies by Commissioner’s Court</a:t>
            </a:r>
          </a:p>
          <a:p>
            <a:pPr lvl="1">
              <a:spcBef>
                <a:spcPts val="600"/>
              </a:spcBef>
            </a:pPr>
            <a:r>
              <a:rPr lang="en-US" sz="1800" dirty="0">
                <a:solidFill>
                  <a:schemeClr val="tx1"/>
                </a:solidFill>
                <a:latin typeface="Aptos" panose="020B0004020202020204" pitchFamily="34" charset="0"/>
                <a:cs typeface="Times New Roman" panose="02020603050405020304" pitchFamily="18" charset="0"/>
              </a:rPr>
              <a:t>Plan for procurement and develop scopes of work for the services the County seeks to procure</a:t>
            </a:r>
          </a:p>
          <a:p>
            <a:pPr lvl="1">
              <a:spcBef>
                <a:spcPts val="600"/>
              </a:spcBef>
            </a:pPr>
            <a:r>
              <a:rPr lang="en-US" sz="1800" dirty="0">
                <a:solidFill>
                  <a:schemeClr val="tx1"/>
                </a:solidFill>
                <a:latin typeface="Aptos" panose="020B0004020202020204" pitchFamily="34" charset="0"/>
                <a:cs typeface="Times New Roman" panose="02020603050405020304" pitchFamily="18" charset="0"/>
              </a:rPr>
              <a:t>Procure services including administrator(s), service providers, third-party evaluator</a:t>
            </a:r>
            <a:endParaRPr lang="en-US" sz="1600" dirty="0">
              <a:solidFill>
                <a:schemeClr val="tx1"/>
              </a:solidFill>
              <a:latin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649693302"/>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913A7-4469-F32A-748F-6A30205889F5}"/>
              </a:ext>
            </a:extLst>
          </p:cNvPr>
          <p:cNvSpPr>
            <a:spLocks noGrp="1"/>
          </p:cNvSpPr>
          <p:nvPr>
            <p:ph type="title"/>
          </p:nvPr>
        </p:nvSpPr>
        <p:spPr/>
        <p:txBody>
          <a:bodyPr/>
          <a:lstStyle/>
          <a:p>
            <a:r>
              <a:rPr lang="en-US" b="1" dirty="0">
                <a:solidFill>
                  <a:schemeClr val="tx2">
                    <a:lumMod val="75000"/>
                    <a:lumOff val="25000"/>
                  </a:schemeClr>
                </a:solidFill>
              </a:rPr>
              <a:t>Ongoing Program Operations</a:t>
            </a:r>
            <a:r>
              <a:rPr lang="en-US" dirty="0">
                <a:solidFill>
                  <a:schemeClr val="tx2">
                    <a:lumMod val="75000"/>
                    <a:lumOff val="25000"/>
                  </a:schemeClr>
                </a:solidFill>
              </a:rPr>
              <a:t> </a:t>
            </a:r>
          </a:p>
        </p:txBody>
      </p:sp>
      <p:sp>
        <p:nvSpPr>
          <p:cNvPr id="3" name="Content Placeholder 2">
            <a:extLst>
              <a:ext uri="{FF2B5EF4-FFF2-40B4-BE49-F238E27FC236}">
                <a16:creationId xmlns:a16="http://schemas.microsoft.com/office/drawing/2014/main" id="{2E4F7754-2312-B1EE-CF97-5953C7B4FEEE}"/>
              </a:ext>
            </a:extLst>
          </p:cNvPr>
          <p:cNvSpPr>
            <a:spLocks noGrp="1"/>
          </p:cNvSpPr>
          <p:nvPr>
            <p:ph idx="1"/>
          </p:nvPr>
        </p:nvSpPr>
        <p:spPr/>
        <p:txBody>
          <a:bodyPr>
            <a:normAutofit/>
          </a:bodyPr>
          <a:lstStyle/>
          <a:p>
            <a:pPr>
              <a:lnSpc>
                <a:spcPct val="114000"/>
              </a:lnSpc>
              <a:spcAft>
                <a:spcPts val="1000"/>
              </a:spcAft>
            </a:pPr>
            <a:r>
              <a:rPr lang="en-US" sz="2000" dirty="0">
                <a:solidFill>
                  <a:schemeClr val="tx1"/>
                </a:solidFill>
                <a:latin typeface="Aptos" panose="020B0004020202020204" pitchFamily="34" charset="0"/>
              </a:rPr>
              <a:t>Selected contractors will be responsible for the day-to-day program operations </a:t>
            </a:r>
          </a:p>
          <a:p>
            <a:pPr>
              <a:lnSpc>
                <a:spcPct val="114000"/>
              </a:lnSpc>
              <a:spcAft>
                <a:spcPts val="1000"/>
              </a:spcAft>
            </a:pPr>
            <a:r>
              <a:rPr lang="en-US" sz="2000" dirty="0">
                <a:solidFill>
                  <a:schemeClr val="tx1"/>
                </a:solidFill>
                <a:latin typeface="Aptos" panose="020B0004020202020204" pitchFamily="34" charset="0"/>
              </a:rPr>
              <a:t>County staff will oversee and manage contracts to ensure compliance </a:t>
            </a:r>
          </a:p>
          <a:p>
            <a:pPr>
              <a:lnSpc>
                <a:spcPct val="114000"/>
              </a:lnSpc>
              <a:spcAft>
                <a:spcPts val="1000"/>
              </a:spcAft>
            </a:pPr>
            <a:r>
              <a:rPr lang="en-US" sz="2000" dirty="0">
                <a:solidFill>
                  <a:schemeClr val="tx1"/>
                </a:solidFill>
                <a:latin typeface="Aptos" panose="020B0004020202020204" pitchFamily="34" charset="0"/>
              </a:rPr>
              <a:t>Third-party evaluator will evaluate programs and report outcomes to stakeholders and the Commissioners Court. </a:t>
            </a:r>
          </a:p>
          <a:p>
            <a:pPr>
              <a:lnSpc>
                <a:spcPct val="114000"/>
              </a:lnSpc>
              <a:spcAft>
                <a:spcPts val="1000"/>
              </a:spcAft>
            </a:pPr>
            <a:r>
              <a:rPr lang="en-US" sz="2000" dirty="0">
                <a:solidFill>
                  <a:schemeClr val="tx1"/>
                </a:solidFill>
                <a:latin typeface="Aptos" panose="020B0004020202020204" pitchFamily="34" charset="0"/>
              </a:rPr>
              <a:t>County staff, contractors, the Advisory Council, and other stakeholders, will partner to maximize resources, identify gaps in services, prevent duplication of services, and refine the strategies as needed to improve service delivery. </a:t>
            </a:r>
          </a:p>
        </p:txBody>
      </p:sp>
    </p:spTree>
    <p:extLst>
      <p:ext uri="{BB962C8B-B14F-4D97-AF65-F5344CB8AC3E}">
        <p14:creationId xmlns:p14="http://schemas.microsoft.com/office/powerpoint/2010/main" val="4146035641"/>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18282974-AEA5-3971-7555-330D145B661A}"/>
              </a:ext>
            </a:extLst>
          </p:cNvPr>
          <p:cNvGraphicFramePr/>
          <p:nvPr>
            <p:extLst>
              <p:ext uri="{D42A27DB-BD31-4B8C-83A1-F6EECF244321}">
                <p14:modId xmlns:p14="http://schemas.microsoft.com/office/powerpoint/2010/main" val="1587600220"/>
              </p:ext>
            </p:extLst>
          </p:nvPr>
        </p:nvGraphicFramePr>
        <p:xfrm>
          <a:off x="942278" y="223024"/>
          <a:ext cx="10307444" cy="64119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4">
            <a:extLst>
              <a:ext uri="{FF2B5EF4-FFF2-40B4-BE49-F238E27FC236}">
                <a16:creationId xmlns:a16="http://schemas.microsoft.com/office/drawing/2014/main" id="{9E9FFC0A-4323-2BE6-7629-0A3FADEB1AB5}"/>
              </a:ext>
            </a:extLst>
          </p:cNvPr>
          <p:cNvSpPr>
            <a:spLocks noGrp="1"/>
          </p:cNvSpPr>
          <p:nvPr>
            <p:ph type="title"/>
          </p:nvPr>
        </p:nvSpPr>
        <p:spPr>
          <a:xfrm>
            <a:off x="591015" y="0"/>
            <a:ext cx="10515600" cy="1325563"/>
          </a:xfrm>
        </p:spPr>
        <p:txBody>
          <a:bodyPr/>
          <a:lstStyle/>
          <a:p>
            <a:r>
              <a:rPr lang="en-US" b="1" dirty="0">
                <a:solidFill>
                  <a:schemeClr val="tx2">
                    <a:lumMod val="75000"/>
                    <a:lumOff val="25000"/>
                  </a:schemeClr>
                </a:solidFill>
              </a:rPr>
              <a:t>Key Milestone Targets</a:t>
            </a:r>
          </a:p>
        </p:txBody>
      </p:sp>
    </p:spTree>
    <p:extLst>
      <p:ext uri="{BB962C8B-B14F-4D97-AF65-F5344CB8AC3E}">
        <p14:creationId xmlns:p14="http://schemas.microsoft.com/office/powerpoint/2010/main" val="23860918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619</TotalTime>
  <Words>520</Words>
  <Application>Microsoft Office PowerPoint</Application>
  <PresentationFormat>Widescreen</PresentationFormat>
  <Paragraphs>71</Paragraphs>
  <Slides>8</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Aptos</vt:lpstr>
      <vt:lpstr>Aptos Display</vt:lpstr>
      <vt:lpstr>Arial</vt:lpstr>
      <vt:lpstr>Arial Black</vt:lpstr>
      <vt:lpstr>Calibri</vt:lpstr>
      <vt:lpstr>Courier New</vt:lpstr>
      <vt:lpstr>Times New Roman</vt:lpstr>
      <vt:lpstr>Wingdings</vt:lpstr>
      <vt:lpstr>Office Theme</vt:lpstr>
      <vt:lpstr>Travis County PROP A: Child Care and Afterschool And Summer Programming </vt:lpstr>
      <vt:lpstr>Background</vt:lpstr>
      <vt:lpstr>Overview of Strategies </vt:lpstr>
      <vt:lpstr>Structure and Staffing  </vt:lpstr>
      <vt:lpstr>Community Engagement</vt:lpstr>
      <vt:lpstr>Program Implementation</vt:lpstr>
      <vt:lpstr>Ongoing Program Operations </vt:lpstr>
      <vt:lpstr>Key Milestone Targets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Travis County PROP A: Child Care and Afterschool And Summer Programming </dc:title>
  <dc:creator>Korey Darling</dc:creator>
  <cp:lastModifiedBy>Edna Butts</cp:lastModifiedBy>
  <cp:revision>21</cp:revision>
  <dcterms:created xsi:type="dcterms:W3CDTF">2024-11-26T01:15:40Z</dcterms:created>
  <dcterms:modified xsi:type="dcterms:W3CDTF">2024-12-04T15:26:18Z</dcterms:modified>
</cp:coreProperties>
</file>