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
  </p:notesMasterIdLst>
  <p:sldIdLst>
    <p:sldId id="391" r:id="rId2"/>
    <p:sldId id="408" r:id="rId3"/>
    <p:sldId id="384" r:id="rId4"/>
    <p:sldId id="397" r:id="rId5"/>
    <p:sldId id="404" r:id="rId6"/>
    <p:sldId id="398" r:id="rId7"/>
    <p:sldId id="403" r:id="rId8"/>
    <p:sldId id="402" r:id="rId9"/>
    <p:sldId id="405" r:id="rId10"/>
    <p:sldId id="410" r:id="rId11"/>
    <p:sldId id="40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6FE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94660"/>
  </p:normalViewPr>
  <p:slideViewPr>
    <p:cSldViewPr snapToGrid="0">
      <p:cViewPr varScale="1">
        <p:scale>
          <a:sx n="111" d="100"/>
          <a:sy n="111" d="100"/>
        </p:scale>
        <p:origin x="126" y="1272"/>
      </p:cViewPr>
      <p:guideLst>
        <p:guide orient="horz" pos="792"/>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DD00FD-07F3-44DC-8334-5CA6E477AD44}" type="datetimeFigureOut">
              <a:rPr lang="en-US" smtClean="0"/>
              <a:t>12/5/2024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290500-5A9A-4231-951B-A2548BFBE936}" type="slidenum">
              <a:rPr lang="en-US" smtClean="0"/>
              <a:t>‹#›</a:t>
            </a:fld>
            <a:endParaRPr lang="en-US" dirty="0"/>
          </a:p>
        </p:txBody>
      </p:sp>
    </p:spTree>
    <p:extLst>
      <p:ext uri="{BB962C8B-B14F-4D97-AF65-F5344CB8AC3E}">
        <p14:creationId xmlns:p14="http://schemas.microsoft.com/office/powerpoint/2010/main" val="34488403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20247466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1869279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3438262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2035642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16823237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1950183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2698322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19392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20268495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3610125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6B0A35-F128-4C82-8B06-255BB42C7F15}" type="datetimeFigureOut">
              <a:rPr lang="en-US" smtClean="0"/>
              <a:t>12/5/2024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47E8E76-E58D-4099-9F64-7716CE958256}" type="slidenum">
              <a:rPr lang="en-US" smtClean="0"/>
              <a:t>‹#›</a:t>
            </a:fld>
            <a:endParaRPr lang="en-US" dirty="0"/>
          </a:p>
        </p:txBody>
      </p:sp>
    </p:spTree>
    <p:extLst>
      <p:ext uri="{BB962C8B-B14F-4D97-AF65-F5344CB8AC3E}">
        <p14:creationId xmlns:p14="http://schemas.microsoft.com/office/powerpoint/2010/main" val="2440298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6B0A35-F128-4C82-8B06-255BB42C7F15}" type="datetimeFigureOut">
              <a:rPr lang="en-US" smtClean="0"/>
              <a:t>12/5/2024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E8E76-E58D-4099-9F64-7716CE958256}" type="slidenum">
              <a:rPr lang="en-US" smtClean="0"/>
              <a:t>‹#›</a:t>
            </a:fld>
            <a:endParaRPr lang="en-US" dirty="0"/>
          </a:p>
        </p:txBody>
      </p:sp>
    </p:spTree>
    <p:extLst>
      <p:ext uri="{BB962C8B-B14F-4D97-AF65-F5344CB8AC3E}">
        <p14:creationId xmlns:p14="http://schemas.microsoft.com/office/powerpoint/2010/main" val="164171469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CCA5F87-1D1E-45CB-8D83-FC7EEFAD993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large building with a dome and trees in front of it&#10;&#10;Description automatically generated with low confidence">
            <a:extLst>
              <a:ext uri="{FF2B5EF4-FFF2-40B4-BE49-F238E27FC236}">
                <a16:creationId xmlns:a16="http://schemas.microsoft.com/office/drawing/2014/main" id="{93F81CC9-9C6E-4557-45A2-3166772EB75C}"/>
              </a:ext>
            </a:extLst>
          </p:cNvPr>
          <p:cNvPicPr>
            <a:picLocks noChangeAspect="1"/>
          </p:cNvPicPr>
          <p:nvPr/>
        </p:nvPicPr>
        <p:blipFill rotWithShape="1">
          <a:blip r:embed="rId2"/>
          <a:srcRect l="26474" t="6484" r="15902" b="1"/>
          <a:stretch/>
        </p:blipFill>
        <p:spPr>
          <a:xfrm>
            <a:off x="20" y="10"/>
            <a:ext cx="8668492" cy="6857990"/>
          </a:xfrm>
          <a:prstGeom prst="rect">
            <a:avLst/>
          </a:prstGeom>
        </p:spPr>
      </p:pic>
      <p:sp>
        <p:nvSpPr>
          <p:cNvPr id="11" name="Rectangle 10">
            <a:extLst>
              <a:ext uri="{FF2B5EF4-FFF2-40B4-BE49-F238E27FC236}">
                <a16:creationId xmlns:a16="http://schemas.microsoft.com/office/drawing/2014/main" id="{7CCFC2C6-6238-4A2F-93DE-2ADF74AF635E}"/>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94D5B6-0EFC-21D3-1335-180DBF9136C9}"/>
              </a:ext>
            </a:extLst>
          </p:cNvPr>
          <p:cNvSpPr>
            <a:spLocks noGrp="1"/>
          </p:cNvSpPr>
          <p:nvPr>
            <p:ph type="ctrTitle"/>
          </p:nvPr>
        </p:nvSpPr>
        <p:spPr>
          <a:xfrm>
            <a:off x="7848600" y="1122363"/>
            <a:ext cx="4023360" cy="3204134"/>
          </a:xfrm>
        </p:spPr>
        <p:txBody>
          <a:bodyPr anchor="b">
            <a:normAutofit/>
          </a:bodyPr>
          <a:lstStyle/>
          <a:p>
            <a:r>
              <a:rPr lang="en-US" sz="4400" dirty="0">
                <a:latin typeface="Candara" panose="020E0502030303020204" pitchFamily="34" charset="0"/>
              </a:rPr>
              <a:t>Travis County Legislative Agenda </a:t>
            </a:r>
            <a:br>
              <a:rPr lang="en-US" sz="4400" dirty="0">
                <a:latin typeface="Candara" panose="020E0502030303020204" pitchFamily="34" charset="0"/>
              </a:rPr>
            </a:br>
            <a:r>
              <a:rPr lang="en-US" sz="4400" dirty="0">
                <a:latin typeface="Candara" panose="020E0502030303020204" pitchFamily="34" charset="0"/>
              </a:rPr>
              <a:t>89</a:t>
            </a:r>
            <a:r>
              <a:rPr lang="en-US" sz="4400" baseline="30000" dirty="0">
                <a:latin typeface="Candara" panose="020E0502030303020204" pitchFamily="34" charset="0"/>
              </a:rPr>
              <a:t>th</a:t>
            </a:r>
            <a:r>
              <a:rPr lang="en-US" sz="4400" dirty="0">
                <a:latin typeface="Candara" panose="020E0502030303020204" pitchFamily="34" charset="0"/>
              </a:rPr>
              <a:t> Texas Legislature</a:t>
            </a:r>
          </a:p>
        </p:txBody>
      </p:sp>
      <p:sp>
        <p:nvSpPr>
          <p:cNvPr id="3" name="Subtitle 2">
            <a:extLst>
              <a:ext uri="{FF2B5EF4-FFF2-40B4-BE49-F238E27FC236}">
                <a16:creationId xmlns:a16="http://schemas.microsoft.com/office/drawing/2014/main" id="{2D1B7BCC-8D84-766A-9D43-834612E4AB54}"/>
              </a:ext>
            </a:extLst>
          </p:cNvPr>
          <p:cNvSpPr>
            <a:spLocks noGrp="1"/>
          </p:cNvSpPr>
          <p:nvPr>
            <p:ph type="subTitle" idx="1"/>
          </p:nvPr>
        </p:nvSpPr>
        <p:spPr>
          <a:xfrm>
            <a:off x="7848600" y="4872922"/>
            <a:ext cx="4023360" cy="1208141"/>
          </a:xfrm>
        </p:spPr>
        <p:txBody>
          <a:bodyPr>
            <a:normAutofit/>
          </a:bodyPr>
          <a:lstStyle/>
          <a:p>
            <a:pPr algn="r"/>
            <a:r>
              <a:rPr lang="en-US" sz="1600" dirty="0">
                <a:latin typeface="Candara" panose="020E0502030303020204" pitchFamily="34" charset="0"/>
              </a:rPr>
              <a:t>Julie Wheeler</a:t>
            </a:r>
            <a:br>
              <a:rPr lang="en-US" sz="1600" dirty="0">
                <a:latin typeface="Candara" panose="020E0502030303020204" pitchFamily="34" charset="0"/>
              </a:rPr>
            </a:br>
            <a:r>
              <a:rPr lang="en-US" sz="1600" dirty="0">
                <a:latin typeface="Candara" panose="020E0502030303020204" pitchFamily="34" charset="0"/>
              </a:rPr>
              <a:t>Intergovernmental Relations Office</a:t>
            </a:r>
          </a:p>
          <a:p>
            <a:pPr algn="r"/>
            <a:r>
              <a:rPr lang="en-US" sz="1600" dirty="0">
                <a:latin typeface="Candara" panose="020E0502030303020204" pitchFamily="34" charset="0"/>
              </a:rPr>
              <a:t>December 6, 2024</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41073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524000"/>
            <a:ext cx="11460480" cy="47122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i="0" dirty="0">
              <a:solidFill>
                <a:srgbClr val="212529"/>
              </a:solidFill>
              <a:effectLst/>
              <a:latin typeface="Candara" panose="020E0502030303020204" pitchFamily="34" charset="0"/>
            </a:endParaRP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Policy Positions</a:t>
            </a:r>
          </a:p>
        </p:txBody>
      </p:sp>
      <p:cxnSp>
        <p:nvCxnSpPr>
          <p:cNvPr id="5" name="Straight Connector 4">
            <a:extLst>
              <a:ext uri="{FF2B5EF4-FFF2-40B4-BE49-F238E27FC236}">
                <a16:creationId xmlns:a16="http://schemas.microsoft.com/office/drawing/2014/main" id="{CF76A363-CCF8-E1BC-55FF-A09CEA4CF006}"/>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6" name="Slide Number Placeholder 1">
            <a:extLst>
              <a:ext uri="{FF2B5EF4-FFF2-40B4-BE49-F238E27FC236}">
                <a16:creationId xmlns:a16="http://schemas.microsoft.com/office/drawing/2014/main" id="{727603F6-5E1E-117B-26EA-083C605355E9}"/>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10</a:t>
            </a:fld>
            <a:endParaRPr lang="en-US" sz="1600" b="1" dirty="0">
              <a:solidFill>
                <a:schemeClr val="tx1"/>
              </a:solidFill>
            </a:endParaRPr>
          </a:p>
        </p:txBody>
      </p:sp>
      <p:graphicFrame>
        <p:nvGraphicFramePr>
          <p:cNvPr id="4" name="Table 3">
            <a:extLst>
              <a:ext uri="{FF2B5EF4-FFF2-40B4-BE49-F238E27FC236}">
                <a16:creationId xmlns:a16="http://schemas.microsoft.com/office/drawing/2014/main" id="{97A48501-3191-B399-D653-473E75E481D8}"/>
              </a:ext>
            </a:extLst>
          </p:cNvPr>
          <p:cNvGraphicFramePr>
            <a:graphicFrameLocks noGrp="1"/>
          </p:cNvGraphicFramePr>
          <p:nvPr>
            <p:extLst>
              <p:ext uri="{D42A27DB-BD31-4B8C-83A1-F6EECF244321}">
                <p14:modId xmlns:p14="http://schemas.microsoft.com/office/powerpoint/2010/main" val="2730092982"/>
              </p:ext>
            </p:extLst>
          </p:nvPr>
        </p:nvGraphicFramePr>
        <p:xfrm>
          <a:off x="291114" y="1254906"/>
          <a:ext cx="11455400" cy="4632960"/>
        </p:xfrm>
        <a:graphic>
          <a:graphicData uri="http://schemas.openxmlformats.org/drawingml/2006/table">
            <a:tbl>
              <a:tblPr firstRow="1" bandRow="1">
                <a:tableStyleId>{5C22544A-7EE6-4342-B048-85BDC9FD1C3A}</a:tableStyleId>
              </a:tblPr>
              <a:tblGrid>
                <a:gridCol w="5727700">
                  <a:extLst>
                    <a:ext uri="{9D8B030D-6E8A-4147-A177-3AD203B41FA5}">
                      <a16:colId xmlns:a16="http://schemas.microsoft.com/office/drawing/2014/main" val="781108037"/>
                    </a:ext>
                  </a:extLst>
                </a:gridCol>
                <a:gridCol w="5727700">
                  <a:extLst>
                    <a:ext uri="{9D8B030D-6E8A-4147-A177-3AD203B41FA5}">
                      <a16:colId xmlns:a16="http://schemas.microsoft.com/office/drawing/2014/main" val="2114461004"/>
                    </a:ext>
                  </a:extLst>
                </a:gridCol>
              </a:tblGrid>
              <a:tr h="370840">
                <a:tc>
                  <a:txBody>
                    <a:bodyPr/>
                    <a:lstStyle/>
                    <a:p>
                      <a:pPr marL="0" indent="0">
                        <a:buNone/>
                      </a:pPr>
                      <a:r>
                        <a:rPr lang="en-US" sz="2400" b="1" i="0" dirty="0">
                          <a:solidFill>
                            <a:srgbClr val="212529"/>
                          </a:solidFill>
                          <a:effectLst/>
                          <a:latin typeface="Candara" panose="020E0502030303020204" pitchFamily="34" charset="0"/>
                        </a:rPr>
                        <a:t>Health and Human Services</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Mental health interventions and supports</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Gun safety</a:t>
                      </a:r>
                    </a:p>
                    <a:p>
                      <a:pPr marL="800100" lvl="1" indent="-342900">
                        <a:buFont typeface="Arial" panose="020B0604020202020204" pitchFamily="34" charset="0"/>
                        <a:buChar char="•"/>
                      </a:pPr>
                      <a:r>
                        <a:rPr lang="en-US" sz="2000" b="0" dirty="0">
                          <a:solidFill>
                            <a:srgbClr val="212529"/>
                          </a:solidFill>
                          <a:latin typeface="Candara" panose="020E0502030303020204" pitchFamily="34" charset="0"/>
                        </a:rPr>
                        <a:t>Overdose prevention</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Maternal health support</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Workforce development and childcare access and affordability</a:t>
                      </a:r>
                    </a:p>
                    <a:p>
                      <a:endParaRPr lang="en-US" sz="2500" b="1" i="0" dirty="0">
                        <a:solidFill>
                          <a:srgbClr val="212529"/>
                        </a:solidFill>
                        <a:effectLst/>
                        <a:latin typeface="Candara" panose="020E0502030303020204" pitchFamily="34" charset="0"/>
                      </a:endParaRPr>
                    </a:p>
                    <a:p>
                      <a:pPr marL="0" indent="0">
                        <a:buNone/>
                      </a:pPr>
                      <a:r>
                        <a:rPr lang="en-US" sz="2400" b="1" i="0" dirty="0">
                          <a:solidFill>
                            <a:srgbClr val="212529"/>
                          </a:solidFill>
                          <a:effectLst/>
                          <a:latin typeface="Candara" panose="020E0502030303020204" pitchFamily="34" charset="0"/>
                        </a:rPr>
                        <a:t>Justice Planning</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Judicial and prosecutorial discretion</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Pre-arrest diversion</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Defendant education and supports</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State reimbursement</a:t>
                      </a:r>
                    </a:p>
                    <a:p>
                      <a:endParaRPr lang="en-US" dirty="0"/>
                    </a:p>
                  </a:txBody>
                  <a:tcPr>
                    <a:noFill/>
                  </a:tcPr>
                </a:tc>
                <a:tc>
                  <a:txBody>
                    <a:bodyPr/>
                    <a:lstStyle/>
                    <a:p>
                      <a:pPr marL="0" indent="0">
                        <a:buNone/>
                      </a:pPr>
                      <a:r>
                        <a:rPr lang="en-US" sz="2400" b="1" i="0" dirty="0">
                          <a:solidFill>
                            <a:srgbClr val="212529"/>
                          </a:solidFill>
                          <a:effectLst/>
                          <a:latin typeface="Candara" panose="020E0502030303020204" pitchFamily="34" charset="0"/>
                        </a:rPr>
                        <a:t>Mobility and Transportation  </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Multi-modal transportation options</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Infrastructure</a:t>
                      </a:r>
                    </a:p>
                    <a:p>
                      <a:endParaRPr lang="en-US" sz="2400" b="1" i="0" dirty="0">
                        <a:solidFill>
                          <a:srgbClr val="212529"/>
                        </a:solidFill>
                        <a:effectLst/>
                        <a:latin typeface="Candara" panose="020E0502030303020204" pitchFamily="34" charset="0"/>
                      </a:endParaRPr>
                    </a:p>
                    <a:p>
                      <a:pPr marL="0" indent="0">
                        <a:buNone/>
                      </a:pPr>
                      <a:r>
                        <a:rPr lang="en-US" sz="2400" b="1" i="0" dirty="0">
                          <a:solidFill>
                            <a:srgbClr val="212529"/>
                          </a:solidFill>
                          <a:effectLst/>
                          <a:latin typeface="Candara" panose="020E0502030303020204" pitchFamily="34" charset="0"/>
                        </a:rPr>
                        <a:t>Taxation, Revenue, and Budget</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Funding limitations and debt issuance</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Property appraisal reform</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Unfunded mandate protection</a:t>
                      </a:r>
                    </a:p>
                    <a:p>
                      <a:endParaRPr lang="en-US" sz="2400" b="1" i="0" dirty="0">
                        <a:solidFill>
                          <a:srgbClr val="212529"/>
                        </a:solidFill>
                        <a:effectLst/>
                        <a:latin typeface="Candara" panose="020E0502030303020204" pitchFamily="34" charset="0"/>
                      </a:endParaRPr>
                    </a:p>
                    <a:p>
                      <a:pPr marL="0" indent="0">
                        <a:buNone/>
                      </a:pPr>
                      <a:r>
                        <a:rPr lang="en-US" sz="2400" b="1" i="0" dirty="0">
                          <a:solidFill>
                            <a:srgbClr val="212529"/>
                          </a:solidFill>
                          <a:effectLst/>
                          <a:latin typeface="Candara" panose="020E0502030303020204" pitchFamily="34" charset="0"/>
                        </a:rPr>
                        <a:t>Technology</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Broadband affordability and expansion</a:t>
                      </a:r>
                    </a:p>
                    <a:p>
                      <a:pPr marL="800100" lvl="1" indent="-342900">
                        <a:buFont typeface="Arial" panose="020B0604020202020204" pitchFamily="34" charset="0"/>
                        <a:buChar char="•"/>
                      </a:pPr>
                      <a:endParaRPr lang="en-US" sz="2000" b="0" i="0" dirty="0">
                        <a:solidFill>
                          <a:srgbClr val="212529"/>
                        </a:solidFill>
                        <a:effectLst/>
                        <a:latin typeface="Candara" panose="020E0502030303020204" pitchFamily="34" charset="0"/>
                      </a:endParaRPr>
                    </a:p>
                    <a:p>
                      <a:pPr marL="457200" lvl="1" indent="0">
                        <a:buFont typeface="Arial" panose="020B0604020202020204" pitchFamily="34" charset="0"/>
                        <a:buNone/>
                      </a:pPr>
                      <a:endParaRPr lang="en-US" sz="2000" b="0" i="0" dirty="0">
                        <a:solidFill>
                          <a:srgbClr val="212529"/>
                        </a:solidFill>
                        <a:effectLst/>
                        <a:latin typeface="Candara" panose="020E0502030303020204" pitchFamily="34" charset="0"/>
                      </a:endParaRPr>
                    </a:p>
                    <a:p>
                      <a:endParaRPr lang="en-US" dirty="0"/>
                    </a:p>
                  </a:txBody>
                  <a:tcPr>
                    <a:noFill/>
                  </a:tcPr>
                </a:tc>
                <a:extLst>
                  <a:ext uri="{0D108BD9-81ED-4DB2-BD59-A6C34878D82A}">
                    <a16:rowId xmlns:a16="http://schemas.microsoft.com/office/drawing/2014/main" val="689587564"/>
                  </a:ext>
                </a:extLst>
              </a:tr>
            </a:tbl>
          </a:graphicData>
        </a:graphic>
      </p:graphicFrame>
    </p:spTree>
    <p:extLst>
      <p:ext uri="{BB962C8B-B14F-4D97-AF65-F5344CB8AC3E}">
        <p14:creationId xmlns:p14="http://schemas.microsoft.com/office/powerpoint/2010/main" val="34432573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510759"/>
            <a:ext cx="11460480" cy="490537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i="0" dirty="0">
              <a:solidFill>
                <a:srgbClr val="212529"/>
              </a:solidFill>
              <a:effectLst/>
              <a:latin typeface="Candara" panose="020E0502030303020204" pitchFamily="34" charset="0"/>
            </a:endParaRP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Policy Positions – Changes for 89</a:t>
            </a:r>
            <a:r>
              <a:rPr lang="en-US" b="1" baseline="30000" dirty="0">
                <a:latin typeface="Candara" panose="020E0502030303020204" pitchFamily="34" charset="0"/>
              </a:rPr>
              <a:t>th</a:t>
            </a:r>
            <a:r>
              <a:rPr lang="en-US" b="1" dirty="0">
                <a:latin typeface="Candara" panose="020E0502030303020204" pitchFamily="34" charset="0"/>
              </a:rPr>
              <a:t> </a:t>
            </a:r>
          </a:p>
        </p:txBody>
      </p:sp>
      <p:cxnSp>
        <p:nvCxnSpPr>
          <p:cNvPr id="5" name="Straight Connector 4">
            <a:extLst>
              <a:ext uri="{FF2B5EF4-FFF2-40B4-BE49-F238E27FC236}">
                <a16:creationId xmlns:a16="http://schemas.microsoft.com/office/drawing/2014/main" id="{CF76A363-CCF8-E1BC-55FF-A09CEA4CF006}"/>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6" name="Slide Number Placeholder 1">
            <a:extLst>
              <a:ext uri="{FF2B5EF4-FFF2-40B4-BE49-F238E27FC236}">
                <a16:creationId xmlns:a16="http://schemas.microsoft.com/office/drawing/2014/main" id="{727603F6-5E1E-117B-26EA-083C605355E9}"/>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11</a:t>
            </a:fld>
            <a:endParaRPr lang="en-US" sz="1600" b="1" dirty="0">
              <a:solidFill>
                <a:schemeClr val="tx1"/>
              </a:solidFill>
            </a:endParaRPr>
          </a:p>
        </p:txBody>
      </p:sp>
      <p:sp>
        <p:nvSpPr>
          <p:cNvPr id="4" name="TextBox 3">
            <a:extLst>
              <a:ext uri="{FF2B5EF4-FFF2-40B4-BE49-F238E27FC236}">
                <a16:creationId xmlns:a16="http://schemas.microsoft.com/office/drawing/2014/main" id="{19ED2293-6470-B418-6908-60CA2CB1B15E}"/>
              </a:ext>
            </a:extLst>
          </p:cNvPr>
          <p:cNvSpPr txBox="1"/>
          <p:nvPr/>
        </p:nvSpPr>
        <p:spPr>
          <a:xfrm>
            <a:off x="141514" y="1121234"/>
            <a:ext cx="11854543" cy="5416868"/>
          </a:xfrm>
          <a:prstGeom prst="rect">
            <a:avLst/>
          </a:prstGeom>
          <a:noFill/>
        </p:spPr>
        <p:txBody>
          <a:bodyPr wrap="square" rtlCol="0">
            <a:spAutoFit/>
          </a:bodyPr>
          <a:lstStyle/>
          <a:p>
            <a:pPr marL="285750" indent="-285750">
              <a:buFont typeface="Arial" panose="020B0604020202020204" pitchFamily="34" charset="0"/>
              <a:buChar char="•"/>
            </a:pPr>
            <a:r>
              <a:rPr lang="en-US" sz="1900" b="1" dirty="0">
                <a:latin typeface="Candara" panose="020E0502030303020204" pitchFamily="34" charset="0"/>
              </a:rPr>
              <a:t>Civic Engagement and Transparency</a:t>
            </a:r>
          </a:p>
          <a:p>
            <a:pPr marL="742950" lvl="1" indent="-285750">
              <a:buFont typeface="Arial" panose="020B0604020202020204" pitchFamily="34" charset="0"/>
              <a:buChar char="•"/>
            </a:pPr>
            <a:r>
              <a:rPr lang="en-US" dirty="0">
                <a:latin typeface="Candara" panose="020E0502030303020204" pitchFamily="34" charset="0"/>
              </a:rPr>
              <a:t>Support legislation that protects the local administration of fair, secure, transparent, and accessible elections. </a:t>
            </a:r>
          </a:p>
          <a:p>
            <a:pPr marL="285750" indent="-285750">
              <a:buFont typeface="Arial" panose="020B0604020202020204" pitchFamily="34" charset="0"/>
              <a:buChar char="•"/>
            </a:pPr>
            <a:r>
              <a:rPr lang="en-US" sz="1900" b="1" dirty="0">
                <a:latin typeface="Candara" panose="020E0502030303020204" pitchFamily="34" charset="0"/>
              </a:rPr>
              <a:t>Growth Management and Land Use</a:t>
            </a:r>
          </a:p>
          <a:p>
            <a:pPr marL="742950" lvl="1" indent="-285750">
              <a:buFont typeface="Arial" panose="020B0604020202020204" pitchFamily="34" charset="0"/>
              <a:buChar char="•"/>
            </a:pPr>
            <a:r>
              <a:rPr lang="en-US" dirty="0">
                <a:latin typeface="Candara" panose="020E0502030303020204" pitchFamily="34" charset="0"/>
              </a:rPr>
              <a:t>Support legislation that enhances transparency and accountability for special purpose districts, including requiring that county governments and impacted residents are given ample notice before a district may be created, provide for board representation opportunities for residents serviced or contained within a district, and that newly created districts comply with county development standards, when they are constructed outside of municipal corporate limits.</a:t>
            </a:r>
          </a:p>
          <a:p>
            <a:pPr marL="285750" indent="-285750">
              <a:buFont typeface="Arial" panose="020B0604020202020204" pitchFamily="34" charset="0"/>
              <a:buChar char="•"/>
            </a:pPr>
            <a:r>
              <a:rPr lang="en-US" sz="1900" b="1" dirty="0">
                <a:latin typeface="Candara" panose="020E0502030303020204" pitchFamily="34" charset="0"/>
              </a:rPr>
              <a:t>Health and Human Services</a:t>
            </a:r>
          </a:p>
          <a:p>
            <a:pPr marL="742950" lvl="1" indent="-285750">
              <a:buFont typeface="Arial" panose="020B0604020202020204" pitchFamily="34" charset="0"/>
              <a:buChar char="•"/>
            </a:pPr>
            <a:r>
              <a:rPr lang="en-US" dirty="0">
                <a:latin typeface="Candara" panose="020E0502030303020204" pitchFamily="34" charset="0"/>
              </a:rPr>
              <a:t>Support legislation and state budget decisions that prioritize preventative mental health care interventions and pre-arrest diversion strategies by connecting people to appropriate community-based treatment and support services outside of the criminal justice system.</a:t>
            </a:r>
          </a:p>
          <a:p>
            <a:pPr marL="285750" indent="-285750">
              <a:buFont typeface="Arial" panose="020B0604020202020204" pitchFamily="34" charset="0"/>
              <a:buChar char="•"/>
            </a:pPr>
            <a:r>
              <a:rPr lang="en-US" sz="1900" b="1" dirty="0">
                <a:latin typeface="Candara" panose="020E0502030303020204" pitchFamily="34" charset="0"/>
              </a:rPr>
              <a:t>Mobility and Transportation</a:t>
            </a:r>
          </a:p>
          <a:p>
            <a:pPr marL="742950" lvl="1" indent="-285750">
              <a:buFont typeface="Arial" panose="020B0604020202020204" pitchFamily="34" charset="0"/>
              <a:buChar char="•"/>
            </a:pPr>
            <a:r>
              <a:rPr lang="en-US" dirty="0">
                <a:latin typeface="Candara" panose="020E0502030303020204" pitchFamily="34" charset="0"/>
              </a:rPr>
              <a:t>Support legislation that encourages innovative transportation technologies and solutions, including multi-modal and mass transportation options.</a:t>
            </a:r>
          </a:p>
          <a:p>
            <a:pPr marL="285750" indent="-285750">
              <a:buFont typeface="Arial" panose="020B0604020202020204" pitchFamily="34" charset="0"/>
              <a:buChar char="•"/>
            </a:pPr>
            <a:r>
              <a:rPr lang="en-US" sz="1900" b="1" dirty="0">
                <a:latin typeface="Candara" panose="020E0502030303020204" pitchFamily="34" charset="0"/>
              </a:rPr>
              <a:t>Taxation, Revenue, and Budget</a:t>
            </a:r>
          </a:p>
          <a:p>
            <a:pPr marL="742950" lvl="1" indent="-285750">
              <a:buFont typeface="Arial" panose="020B0604020202020204" pitchFamily="34" charset="0"/>
              <a:buChar char="•"/>
            </a:pPr>
            <a:r>
              <a:rPr lang="en-US" dirty="0">
                <a:latin typeface="Candara" panose="020E0502030303020204" pitchFamily="34" charset="0"/>
              </a:rPr>
              <a:t>Oppose legislation that would diminish the authority or discretion of a commissioners court and would not serve a court-approved public purpose when the removal or reduction in authority would result in weakened public protections.</a:t>
            </a:r>
          </a:p>
        </p:txBody>
      </p:sp>
    </p:spTree>
    <p:extLst>
      <p:ext uri="{BB962C8B-B14F-4D97-AF65-F5344CB8AC3E}">
        <p14:creationId xmlns:p14="http://schemas.microsoft.com/office/powerpoint/2010/main" val="228882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510759"/>
            <a:ext cx="11460480" cy="516713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600" i="0" dirty="0">
                <a:solidFill>
                  <a:srgbClr val="212529"/>
                </a:solidFill>
                <a:effectLst/>
                <a:latin typeface="Candara" panose="020E0502030303020204" pitchFamily="34" charset="0"/>
              </a:rPr>
              <a:t>The 89</a:t>
            </a:r>
            <a:r>
              <a:rPr lang="en-US" sz="2600" i="0" baseline="30000" dirty="0">
                <a:solidFill>
                  <a:srgbClr val="212529"/>
                </a:solidFill>
                <a:effectLst/>
                <a:latin typeface="Candara" panose="020E0502030303020204" pitchFamily="34" charset="0"/>
              </a:rPr>
              <a:t>th</a:t>
            </a:r>
            <a:r>
              <a:rPr lang="en-US" sz="2600" i="0" dirty="0">
                <a:solidFill>
                  <a:srgbClr val="212529"/>
                </a:solidFill>
                <a:effectLst/>
                <a:latin typeface="Candara" panose="020E0502030303020204" pitchFamily="34" charset="0"/>
              </a:rPr>
              <a:t> Legislative Session begins January 14, 2025 and ends on June 2, 2025.</a:t>
            </a:r>
          </a:p>
          <a:p>
            <a:r>
              <a:rPr lang="en-US" sz="2600" dirty="0">
                <a:solidFill>
                  <a:srgbClr val="212529"/>
                </a:solidFill>
                <a:latin typeface="Candara" panose="020E0502030303020204" pitchFamily="34" charset="0"/>
              </a:rPr>
              <a:t>Legislature will continue to operate with a surplus:</a:t>
            </a:r>
          </a:p>
          <a:p>
            <a:pPr lvl="1"/>
            <a:r>
              <a:rPr lang="en-US" sz="2600" dirty="0">
                <a:solidFill>
                  <a:srgbClr val="212529"/>
                </a:solidFill>
                <a:latin typeface="Candara" panose="020E0502030303020204" pitchFamily="34" charset="0"/>
              </a:rPr>
              <a:t>Comptroller Hegar recently announced a $20 billion surplus for the 89</a:t>
            </a:r>
            <a:r>
              <a:rPr lang="en-US" sz="2600" baseline="30000" dirty="0">
                <a:solidFill>
                  <a:srgbClr val="212529"/>
                </a:solidFill>
                <a:latin typeface="Candara" panose="020E0502030303020204" pitchFamily="34" charset="0"/>
              </a:rPr>
              <a:t>th</a:t>
            </a:r>
            <a:r>
              <a:rPr lang="en-US" sz="2600" dirty="0">
                <a:solidFill>
                  <a:srgbClr val="212529"/>
                </a:solidFill>
                <a:latin typeface="Candara" panose="020E0502030303020204" pitchFamily="34" charset="0"/>
              </a:rPr>
              <a:t> Legislative Session.</a:t>
            </a:r>
          </a:p>
          <a:p>
            <a:pPr lvl="1"/>
            <a:r>
              <a:rPr lang="en-US" sz="2600" dirty="0">
                <a:solidFill>
                  <a:srgbClr val="212529"/>
                </a:solidFill>
                <a:latin typeface="Candara" panose="020E0502030303020204" pitchFamily="34" charset="0"/>
              </a:rPr>
              <a:t>Will have at least $23.8 billion in the Rainy Day Fund.</a:t>
            </a:r>
          </a:p>
          <a:p>
            <a:r>
              <a:rPr lang="en-US" sz="2600" i="0" dirty="0">
                <a:solidFill>
                  <a:srgbClr val="212529"/>
                </a:solidFill>
                <a:effectLst/>
                <a:latin typeface="Candara" panose="020E0502030303020204" pitchFamily="34" charset="0"/>
              </a:rPr>
              <a:t>Vouchers will continue </a:t>
            </a:r>
            <a:r>
              <a:rPr lang="en-US" sz="2600" dirty="0">
                <a:solidFill>
                  <a:srgbClr val="212529"/>
                </a:solidFill>
                <a:latin typeface="Candara" panose="020E0502030303020204" pitchFamily="34" charset="0"/>
              </a:rPr>
              <a:t>to dominate attention.</a:t>
            </a:r>
          </a:p>
          <a:p>
            <a:r>
              <a:rPr lang="en-US" sz="2600" dirty="0">
                <a:solidFill>
                  <a:srgbClr val="212529"/>
                </a:solidFill>
                <a:latin typeface="Candara" panose="020E0502030303020204" pitchFamily="34" charset="0"/>
              </a:rPr>
              <a:t>Development regulatory authority/elimination of the extraterritorial jurisdiction </a:t>
            </a:r>
          </a:p>
          <a:p>
            <a:r>
              <a:rPr lang="en-US" sz="2600" i="0" dirty="0">
                <a:solidFill>
                  <a:srgbClr val="212529"/>
                </a:solidFill>
                <a:effectLst/>
                <a:latin typeface="Candara" panose="020E0502030303020204" pitchFamily="34" charset="0"/>
              </a:rPr>
              <a:t>Increased interest in water infrastructure investments.</a:t>
            </a:r>
          </a:p>
          <a:p>
            <a:r>
              <a:rPr lang="en-US" sz="2600" dirty="0">
                <a:solidFill>
                  <a:srgbClr val="212529"/>
                </a:solidFill>
                <a:latin typeface="Candara" panose="020E0502030303020204" pitchFamily="34" charset="0"/>
              </a:rPr>
              <a:t>Public funded lobbying prohibitions</a:t>
            </a:r>
            <a:endParaRPr lang="en-US" sz="2600" i="0" dirty="0">
              <a:solidFill>
                <a:srgbClr val="212529"/>
              </a:solidFill>
              <a:effectLst/>
              <a:latin typeface="Candara" panose="020E0502030303020204" pitchFamily="34" charset="0"/>
            </a:endParaRPr>
          </a:p>
          <a:p>
            <a:pPr algn="l">
              <a:buFont typeface="Arial" panose="020B0604020202020204" pitchFamily="34" charset="0"/>
              <a:buChar char="•"/>
            </a:pPr>
            <a:endParaRPr lang="en-US" sz="1800" i="0" dirty="0">
              <a:solidFill>
                <a:srgbClr val="212529"/>
              </a:solidFill>
              <a:effectLst/>
              <a:latin typeface="Candara" panose="020E0502030303020204" pitchFamily="34" charset="0"/>
            </a:endParaRP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89</a:t>
            </a:r>
            <a:r>
              <a:rPr lang="en-US" b="1" baseline="30000" dirty="0">
                <a:latin typeface="Candara" panose="020E0502030303020204" pitchFamily="34" charset="0"/>
              </a:rPr>
              <a:t>th</a:t>
            </a:r>
            <a:r>
              <a:rPr lang="en-US" b="1" dirty="0">
                <a:latin typeface="Candara" panose="020E0502030303020204" pitchFamily="34" charset="0"/>
              </a:rPr>
              <a:t> Texas Legislature Overview</a:t>
            </a:r>
          </a:p>
        </p:txBody>
      </p:sp>
      <p:cxnSp>
        <p:nvCxnSpPr>
          <p:cNvPr id="4" name="Straight Connector 3">
            <a:extLst>
              <a:ext uri="{FF2B5EF4-FFF2-40B4-BE49-F238E27FC236}">
                <a16:creationId xmlns:a16="http://schemas.microsoft.com/office/drawing/2014/main" id="{15FB07CE-BD1A-8CF3-DE1C-45046D3AC3A4}"/>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5" name="Slide Number Placeholder 1">
            <a:extLst>
              <a:ext uri="{FF2B5EF4-FFF2-40B4-BE49-F238E27FC236}">
                <a16:creationId xmlns:a16="http://schemas.microsoft.com/office/drawing/2014/main" id="{7A8B400B-4A5F-11EE-E819-EB525F51A985}"/>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2</a:t>
            </a:fld>
            <a:endParaRPr lang="en-US" sz="1600" b="1" dirty="0">
              <a:solidFill>
                <a:schemeClr val="tx1"/>
              </a:solidFill>
            </a:endParaRPr>
          </a:p>
        </p:txBody>
      </p:sp>
    </p:spTree>
    <p:extLst>
      <p:ext uri="{BB962C8B-B14F-4D97-AF65-F5344CB8AC3E}">
        <p14:creationId xmlns:p14="http://schemas.microsoft.com/office/powerpoint/2010/main" val="8397377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030932"/>
            <a:ext cx="11460480" cy="564695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dirty="0">
                <a:solidFill>
                  <a:srgbClr val="212529"/>
                </a:solidFill>
                <a:latin typeface="Candara" panose="020E0502030303020204" pitchFamily="34" charset="0"/>
              </a:rPr>
              <a:t>33</a:t>
            </a:r>
            <a:r>
              <a:rPr lang="en-US" sz="2400" b="1" i="0" dirty="0">
                <a:solidFill>
                  <a:srgbClr val="212529"/>
                </a:solidFill>
                <a:effectLst/>
                <a:latin typeface="Candara" panose="020E0502030303020204" pitchFamily="34" charset="0"/>
              </a:rPr>
              <a:t> new House members; three new Senators</a:t>
            </a:r>
          </a:p>
          <a:p>
            <a:pPr lvl="1"/>
            <a:r>
              <a:rPr lang="en-US" sz="2000" i="0" dirty="0">
                <a:solidFill>
                  <a:srgbClr val="212529"/>
                </a:solidFill>
                <a:effectLst/>
                <a:latin typeface="Candara" panose="020E0502030303020204" pitchFamily="34" charset="0"/>
              </a:rPr>
              <a:t>11 House members retiring</a:t>
            </a:r>
          </a:p>
          <a:p>
            <a:pPr lvl="1"/>
            <a:r>
              <a:rPr lang="en-US" sz="2000" dirty="0">
                <a:solidFill>
                  <a:srgbClr val="212529"/>
                </a:solidFill>
                <a:latin typeface="Candara" panose="020E0502030303020204" pitchFamily="34" charset="0"/>
              </a:rPr>
              <a:t>Five House members ran for other offices</a:t>
            </a:r>
          </a:p>
          <a:p>
            <a:pPr lvl="1"/>
            <a:r>
              <a:rPr lang="en-US" sz="2000" i="0" dirty="0">
                <a:solidFill>
                  <a:srgbClr val="212529"/>
                </a:solidFill>
                <a:effectLst/>
                <a:latin typeface="Candara" panose="020E0502030303020204" pitchFamily="34" charset="0"/>
              </a:rPr>
              <a:t>One Republican House member expelled last year</a:t>
            </a:r>
          </a:p>
          <a:p>
            <a:pPr lvl="1"/>
            <a:r>
              <a:rPr lang="en-US" sz="2000" dirty="0">
                <a:solidFill>
                  <a:srgbClr val="212529"/>
                </a:solidFill>
                <a:latin typeface="Candara" panose="020E0502030303020204" pitchFamily="34" charset="0"/>
              </a:rPr>
              <a:t>One Republican Senate member retiring</a:t>
            </a:r>
          </a:p>
          <a:p>
            <a:pPr lvl="1"/>
            <a:r>
              <a:rPr lang="en-US" sz="2000" dirty="0">
                <a:solidFill>
                  <a:srgbClr val="212529"/>
                </a:solidFill>
                <a:latin typeface="Candara" panose="020E0502030303020204" pitchFamily="34" charset="0"/>
              </a:rPr>
              <a:t>One Democrat Senate member ran for other office</a:t>
            </a:r>
          </a:p>
          <a:p>
            <a:pPr lvl="1"/>
            <a:r>
              <a:rPr lang="en-US" sz="2000" b="1" dirty="0">
                <a:solidFill>
                  <a:srgbClr val="212529"/>
                </a:solidFill>
                <a:latin typeface="Candara" panose="020E0502030303020204" pitchFamily="34" charset="0"/>
              </a:rPr>
              <a:t>Primary election impacts:</a:t>
            </a:r>
          </a:p>
          <a:p>
            <a:pPr lvl="2"/>
            <a:r>
              <a:rPr lang="en-US" sz="1600" dirty="0">
                <a:solidFill>
                  <a:srgbClr val="212529"/>
                </a:solidFill>
                <a:latin typeface="Candara" panose="020E0502030303020204" pitchFamily="34" charset="0"/>
              </a:rPr>
              <a:t>One Democrat House member defeated in primary runoff</a:t>
            </a:r>
          </a:p>
          <a:p>
            <a:pPr lvl="2"/>
            <a:r>
              <a:rPr lang="en-US" sz="1600" dirty="0">
                <a:solidFill>
                  <a:srgbClr val="212529"/>
                </a:solidFill>
                <a:latin typeface="Candara" panose="020E0502030303020204" pitchFamily="34" charset="0"/>
              </a:rPr>
              <a:t>15 Republican House members defeated in primary or primary runoff</a:t>
            </a:r>
          </a:p>
          <a:p>
            <a:pPr lvl="1"/>
            <a:r>
              <a:rPr lang="en-US" sz="2000" b="1" dirty="0">
                <a:solidFill>
                  <a:srgbClr val="212529"/>
                </a:solidFill>
                <a:latin typeface="Candara" panose="020E0502030303020204" pitchFamily="34" charset="0"/>
              </a:rPr>
              <a:t>General election impacts:</a:t>
            </a:r>
          </a:p>
          <a:p>
            <a:pPr lvl="2"/>
            <a:r>
              <a:rPr lang="en-US" sz="1600" dirty="0">
                <a:solidFill>
                  <a:srgbClr val="212529"/>
                </a:solidFill>
                <a:latin typeface="Candara" panose="020E0502030303020204" pitchFamily="34" charset="0"/>
              </a:rPr>
              <a:t>Two formerly Democrat House seats flipped to Republican</a:t>
            </a:r>
          </a:p>
          <a:p>
            <a:pPr lvl="2"/>
            <a:r>
              <a:rPr lang="en-US" sz="1600" dirty="0">
                <a:solidFill>
                  <a:srgbClr val="212529"/>
                </a:solidFill>
                <a:latin typeface="Candara" panose="020E0502030303020204" pitchFamily="34" charset="0"/>
              </a:rPr>
              <a:t>One formerly Democrat Senate seat flipped to Republican</a:t>
            </a:r>
            <a:br>
              <a:rPr lang="en-US" sz="1600" dirty="0">
                <a:solidFill>
                  <a:srgbClr val="212529"/>
                </a:solidFill>
                <a:latin typeface="Candara" panose="020E0502030303020204" pitchFamily="34" charset="0"/>
              </a:rPr>
            </a:br>
            <a:endParaRPr lang="en-US" sz="1600" dirty="0">
              <a:solidFill>
                <a:srgbClr val="212529"/>
              </a:solidFill>
              <a:latin typeface="Candara" panose="020E0502030303020204" pitchFamily="34" charset="0"/>
            </a:endParaRPr>
          </a:p>
          <a:p>
            <a:r>
              <a:rPr lang="en-US" sz="2400" dirty="0">
                <a:solidFill>
                  <a:srgbClr val="212529"/>
                </a:solidFill>
                <a:latin typeface="Candara" panose="020E0502030303020204" pitchFamily="34" charset="0"/>
              </a:rPr>
              <a:t>House County Affairs Chair, Vice-Chair, and one member not returning</a:t>
            </a:r>
          </a:p>
          <a:p>
            <a:r>
              <a:rPr lang="en-US" sz="2400" dirty="0">
                <a:solidFill>
                  <a:srgbClr val="212529"/>
                </a:solidFill>
                <a:latin typeface="Candara" panose="020E0502030303020204" pitchFamily="34" charset="0"/>
              </a:rPr>
              <a:t>Senate Local Government Vice-Chair not returning</a:t>
            </a:r>
          </a:p>
          <a:p>
            <a:r>
              <a:rPr lang="en-US" sz="2400" dirty="0">
                <a:solidFill>
                  <a:srgbClr val="212529"/>
                </a:solidFill>
                <a:latin typeface="Candara" panose="020E0502030303020204" pitchFamily="34" charset="0"/>
              </a:rPr>
              <a:t>No changes to Travis County legislative delegation </a:t>
            </a:r>
          </a:p>
          <a:p>
            <a:endParaRPr lang="en-US" sz="2400" dirty="0">
              <a:solidFill>
                <a:srgbClr val="212529"/>
              </a:solidFill>
              <a:latin typeface="Candara" panose="020E0502030303020204" pitchFamily="34" charset="0"/>
            </a:endParaRPr>
          </a:p>
          <a:p>
            <a:pPr marL="0" indent="0" algn="l">
              <a:buNone/>
            </a:pPr>
            <a:endParaRPr lang="en-US" sz="1800" i="0" dirty="0">
              <a:solidFill>
                <a:srgbClr val="212529"/>
              </a:solidFill>
              <a:effectLst/>
              <a:latin typeface="Candara" panose="020E0502030303020204" pitchFamily="34" charset="0"/>
            </a:endParaRP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89</a:t>
            </a:r>
            <a:r>
              <a:rPr lang="en-US" b="1" baseline="30000" dirty="0">
                <a:latin typeface="Candara" panose="020E0502030303020204" pitchFamily="34" charset="0"/>
              </a:rPr>
              <a:t>th</a:t>
            </a:r>
            <a:r>
              <a:rPr lang="en-US" b="1" dirty="0">
                <a:latin typeface="Candara" panose="020E0502030303020204" pitchFamily="34" charset="0"/>
              </a:rPr>
              <a:t> Texas Legislative Membership</a:t>
            </a:r>
          </a:p>
        </p:txBody>
      </p:sp>
      <p:cxnSp>
        <p:nvCxnSpPr>
          <p:cNvPr id="4" name="Straight Connector 3">
            <a:extLst>
              <a:ext uri="{FF2B5EF4-FFF2-40B4-BE49-F238E27FC236}">
                <a16:creationId xmlns:a16="http://schemas.microsoft.com/office/drawing/2014/main" id="{15FB07CE-BD1A-8CF3-DE1C-45046D3AC3A4}"/>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5" name="Slide Number Placeholder 1">
            <a:extLst>
              <a:ext uri="{FF2B5EF4-FFF2-40B4-BE49-F238E27FC236}">
                <a16:creationId xmlns:a16="http://schemas.microsoft.com/office/drawing/2014/main" id="{7A8B400B-4A5F-11EE-E819-EB525F51A985}"/>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3</a:t>
            </a:fld>
            <a:endParaRPr lang="en-US" sz="1600" b="1" dirty="0">
              <a:solidFill>
                <a:schemeClr val="tx1"/>
              </a:solidFill>
            </a:endParaRPr>
          </a:p>
        </p:txBody>
      </p:sp>
      <p:sp>
        <p:nvSpPr>
          <p:cNvPr id="6" name="TextBox 5">
            <a:extLst>
              <a:ext uri="{FF2B5EF4-FFF2-40B4-BE49-F238E27FC236}">
                <a16:creationId xmlns:a16="http://schemas.microsoft.com/office/drawing/2014/main" id="{6F9592DD-0223-35E4-03BC-D921893D2C23}"/>
              </a:ext>
            </a:extLst>
          </p:cNvPr>
          <p:cNvSpPr txBox="1"/>
          <p:nvPr/>
        </p:nvSpPr>
        <p:spPr>
          <a:xfrm>
            <a:off x="7413173" y="1910938"/>
            <a:ext cx="4430490" cy="707886"/>
          </a:xfrm>
          <a:prstGeom prst="rect">
            <a:avLst/>
          </a:prstGeom>
          <a:noFill/>
          <a:ln>
            <a:solidFill>
              <a:schemeClr val="tx1"/>
            </a:solidFill>
          </a:ln>
        </p:spPr>
        <p:txBody>
          <a:bodyPr wrap="square" rtlCol="0">
            <a:spAutoFit/>
          </a:bodyPr>
          <a:lstStyle/>
          <a:p>
            <a:pPr algn="ctr"/>
            <a:r>
              <a:rPr lang="en-US" sz="2000" b="1" dirty="0">
                <a:solidFill>
                  <a:srgbClr val="212529"/>
                </a:solidFill>
                <a:latin typeface="Candara" panose="020E0502030303020204" pitchFamily="34" charset="0"/>
              </a:rPr>
              <a:t>House partisan breakdown: </a:t>
            </a:r>
            <a:r>
              <a:rPr lang="en-US" sz="2000" dirty="0">
                <a:solidFill>
                  <a:srgbClr val="FF0000"/>
                </a:solidFill>
                <a:latin typeface="Candara" panose="020E0502030303020204" pitchFamily="34" charset="0"/>
                <a:ea typeface="Calibri" panose="020F0502020204030204" pitchFamily="34" charset="0"/>
                <a:cs typeface="Calibri" panose="020F0502020204030204" pitchFamily="34" charset="0"/>
              </a:rPr>
              <a:t>88R</a:t>
            </a:r>
            <a:r>
              <a:rPr lang="en-US" sz="2000" dirty="0">
                <a:solidFill>
                  <a:prstClr val="black"/>
                </a:solidFill>
                <a:latin typeface="Candara" panose="020E0502030303020204" pitchFamily="34" charset="0"/>
                <a:ea typeface="Calibri" panose="020F0502020204030204" pitchFamily="34" charset="0"/>
                <a:cs typeface="Calibri" panose="020F0502020204030204" pitchFamily="34" charset="0"/>
              </a:rPr>
              <a:t> – </a:t>
            </a:r>
            <a:r>
              <a:rPr lang="en-US" sz="2000" dirty="0">
                <a:solidFill>
                  <a:srgbClr val="1D58C7"/>
                </a:solidFill>
                <a:latin typeface="Candara" panose="020E0502030303020204" pitchFamily="34" charset="0"/>
                <a:ea typeface="Calibri" panose="020F0502020204030204" pitchFamily="34" charset="0"/>
                <a:cs typeface="Calibri" panose="020F0502020204030204" pitchFamily="34" charset="0"/>
              </a:rPr>
              <a:t>62D</a:t>
            </a:r>
            <a:r>
              <a:rPr lang="en-US" sz="2000" dirty="0">
                <a:solidFill>
                  <a:prstClr val="black"/>
                </a:solidFill>
                <a:latin typeface="Candara" panose="020E0502030303020204" pitchFamily="34" charset="0"/>
                <a:ea typeface="Calibri" panose="020F0502020204030204" pitchFamily="34" charset="0"/>
                <a:cs typeface="Calibri" panose="020F0502020204030204" pitchFamily="34" charset="0"/>
              </a:rPr>
              <a:t> </a:t>
            </a:r>
            <a:endParaRPr lang="en-US" sz="2000" dirty="0">
              <a:solidFill>
                <a:srgbClr val="212529"/>
              </a:solidFill>
              <a:latin typeface="Candara" panose="020E0502030303020204" pitchFamily="34" charset="0"/>
            </a:endParaRPr>
          </a:p>
          <a:p>
            <a:pPr algn="ctr"/>
            <a:r>
              <a:rPr lang="en-US" sz="2000" b="1" dirty="0">
                <a:solidFill>
                  <a:srgbClr val="212529"/>
                </a:solidFill>
                <a:latin typeface="Candara" panose="020E0502030303020204" pitchFamily="34" charset="0"/>
              </a:rPr>
              <a:t>Senate partisan breakdown: </a:t>
            </a:r>
            <a:r>
              <a:rPr kumimoji="0" lang="en-US" sz="2000" b="0" i="0" u="none" strike="noStrike" kern="1200" cap="none" spc="0" normalizeH="0" baseline="0" noProof="0" dirty="0">
                <a:ln>
                  <a:noFill/>
                </a:ln>
                <a:solidFill>
                  <a:srgbClr val="FF0000"/>
                </a:solidFill>
                <a:effectLst/>
                <a:uLnTx/>
                <a:uFillTx/>
                <a:latin typeface="Candara" panose="020E0502030303020204" pitchFamily="34" charset="0"/>
                <a:ea typeface="Calibri" panose="020F0502020204030204" pitchFamily="34" charset="0"/>
                <a:cs typeface="Calibri" panose="020F0502020204030204" pitchFamily="34" charset="0"/>
              </a:rPr>
              <a:t>20R</a:t>
            </a:r>
            <a:r>
              <a:rPr kumimoji="0" lang="en-US" sz="20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Calibri" panose="020F0502020204030204" pitchFamily="34" charset="0"/>
              </a:rPr>
              <a:t> – </a:t>
            </a:r>
            <a:r>
              <a:rPr kumimoji="0" lang="en-US" sz="2000" b="0" i="0" u="none" strike="noStrike" kern="1200" cap="none" spc="0" normalizeH="0" baseline="0" noProof="0" dirty="0">
                <a:ln>
                  <a:noFill/>
                </a:ln>
                <a:solidFill>
                  <a:srgbClr val="1D58C7"/>
                </a:solidFill>
                <a:effectLst/>
                <a:uLnTx/>
                <a:uFillTx/>
                <a:latin typeface="Candara" panose="020E0502030303020204" pitchFamily="34" charset="0"/>
                <a:ea typeface="Calibri" panose="020F0502020204030204" pitchFamily="34" charset="0"/>
                <a:cs typeface="Calibri" panose="020F0502020204030204" pitchFamily="34" charset="0"/>
              </a:rPr>
              <a:t>11D</a:t>
            </a:r>
            <a:r>
              <a:rPr kumimoji="0" lang="en-US" sz="2000" b="0" i="0" u="none" strike="noStrike" kern="1200" cap="none" spc="0" normalizeH="0" baseline="0" noProof="0" dirty="0">
                <a:ln>
                  <a:noFill/>
                </a:ln>
                <a:solidFill>
                  <a:prstClr val="black"/>
                </a:solidFill>
                <a:effectLst/>
                <a:uLnTx/>
                <a:uFillTx/>
                <a:latin typeface="Candara" panose="020E0502030303020204" pitchFamily="34" charset="0"/>
                <a:ea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8639106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524000"/>
            <a:ext cx="11460480" cy="47122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i="0" dirty="0">
                <a:solidFill>
                  <a:srgbClr val="212529"/>
                </a:solidFill>
                <a:effectLst/>
                <a:latin typeface="Candara" panose="020E0502030303020204" pitchFamily="34" charset="0"/>
              </a:rPr>
              <a:t>Principles for Legislative Action</a:t>
            </a:r>
          </a:p>
          <a:p>
            <a:pPr lvl="1"/>
            <a:r>
              <a:rPr lang="en-US" sz="2000" dirty="0">
                <a:solidFill>
                  <a:srgbClr val="212529"/>
                </a:solidFill>
                <a:latin typeface="Candara" panose="020E0502030303020204" pitchFamily="34" charset="0"/>
              </a:rPr>
              <a:t>Overarching values of the Travis County Commissioners Court relating to the legislative process.</a:t>
            </a:r>
            <a:br>
              <a:rPr lang="en-US" sz="2000" dirty="0">
                <a:solidFill>
                  <a:srgbClr val="212529"/>
                </a:solidFill>
                <a:latin typeface="Candara" panose="020E0502030303020204" pitchFamily="34" charset="0"/>
              </a:rPr>
            </a:br>
            <a:endParaRPr lang="en-US" sz="2000" dirty="0">
              <a:solidFill>
                <a:srgbClr val="212529"/>
              </a:solidFill>
              <a:latin typeface="Candara" panose="020E0502030303020204" pitchFamily="34" charset="0"/>
            </a:endParaRPr>
          </a:p>
          <a:p>
            <a:pPr marL="0" indent="0">
              <a:buNone/>
            </a:pPr>
            <a:r>
              <a:rPr lang="en-US" sz="2400" b="1" dirty="0">
                <a:solidFill>
                  <a:srgbClr val="212529"/>
                </a:solidFill>
                <a:latin typeface="Candara" panose="020E0502030303020204" pitchFamily="34" charset="0"/>
              </a:rPr>
              <a:t>Legislative Priorities</a:t>
            </a:r>
          </a:p>
          <a:p>
            <a:pPr lvl="1"/>
            <a:r>
              <a:rPr lang="en-US" sz="2000" dirty="0">
                <a:solidFill>
                  <a:srgbClr val="212529"/>
                </a:solidFill>
                <a:latin typeface="Candara" panose="020E0502030303020204" pitchFamily="34" charset="0"/>
              </a:rPr>
              <a:t>Legislation IGR is authorized by Commissioners Court to pursue passage of.</a:t>
            </a:r>
            <a:br>
              <a:rPr lang="en-US" sz="2000" dirty="0">
                <a:solidFill>
                  <a:srgbClr val="212529"/>
                </a:solidFill>
                <a:latin typeface="Candara" panose="020E0502030303020204" pitchFamily="34" charset="0"/>
              </a:rPr>
            </a:br>
            <a:endParaRPr lang="en-US" sz="2000" dirty="0">
              <a:solidFill>
                <a:srgbClr val="212529"/>
              </a:solidFill>
              <a:latin typeface="Candara" panose="020E0502030303020204" pitchFamily="34" charset="0"/>
            </a:endParaRPr>
          </a:p>
          <a:p>
            <a:pPr marL="0" indent="0">
              <a:buNone/>
            </a:pPr>
            <a:r>
              <a:rPr lang="en-US" sz="2400" b="1" dirty="0">
                <a:solidFill>
                  <a:srgbClr val="212529"/>
                </a:solidFill>
                <a:latin typeface="Candara" panose="020E0502030303020204" pitchFamily="34" charset="0"/>
              </a:rPr>
              <a:t>Policy Positions</a:t>
            </a:r>
          </a:p>
          <a:p>
            <a:pPr lvl="1"/>
            <a:r>
              <a:rPr lang="en-US" sz="2000" dirty="0">
                <a:solidFill>
                  <a:srgbClr val="212529"/>
                </a:solidFill>
                <a:latin typeface="Candara" panose="020E0502030303020204" pitchFamily="34" charset="0"/>
              </a:rPr>
              <a:t>The Court’s position on issues affecting the County which the Court wishes to communicate through the legislative process.</a:t>
            </a:r>
            <a:br>
              <a:rPr lang="en-US" sz="2000" dirty="0">
                <a:solidFill>
                  <a:srgbClr val="212529"/>
                </a:solidFill>
                <a:latin typeface="Candara" panose="020E0502030303020204" pitchFamily="34" charset="0"/>
              </a:rPr>
            </a:br>
            <a:endParaRPr lang="en-US" sz="2000" dirty="0">
              <a:solidFill>
                <a:srgbClr val="212529"/>
              </a:solidFill>
              <a:latin typeface="Candara" panose="020E0502030303020204" pitchFamily="34" charset="0"/>
            </a:endParaRPr>
          </a:p>
          <a:p>
            <a:pPr marL="0" indent="0">
              <a:buNone/>
            </a:pPr>
            <a:r>
              <a:rPr lang="en-US" sz="2400" b="1" dirty="0">
                <a:solidFill>
                  <a:srgbClr val="212529"/>
                </a:solidFill>
                <a:latin typeface="Candara" panose="020E0502030303020204" pitchFamily="34" charset="0"/>
              </a:rPr>
              <a:t>Positions on Other Proposals</a:t>
            </a:r>
          </a:p>
          <a:p>
            <a:pPr lvl="1"/>
            <a:r>
              <a:rPr lang="en-US" sz="2000" dirty="0">
                <a:solidFill>
                  <a:srgbClr val="212529"/>
                </a:solidFill>
                <a:latin typeface="Candara" panose="020E0502030303020204" pitchFamily="34" charset="0"/>
              </a:rPr>
              <a:t>Court-approved support for proposals from other Elected/Appointed officials and other groups (e.g. governmental partners, non-profits).</a:t>
            </a: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Legislative Agenda Framework</a:t>
            </a:r>
          </a:p>
        </p:txBody>
      </p:sp>
      <p:cxnSp>
        <p:nvCxnSpPr>
          <p:cNvPr id="5" name="Straight Connector 4">
            <a:extLst>
              <a:ext uri="{FF2B5EF4-FFF2-40B4-BE49-F238E27FC236}">
                <a16:creationId xmlns:a16="http://schemas.microsoft.com/office/drawing/2014/main" id="{CF76A363-CCF8-E1BC-55FF-A09CEA4CF006}"/>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6" name="Slide Number Placeholder 1">
            <a:extLst>
              <a:ext uri="{FF2B5EF4-FFF2-40B4-BE49-F238E27FC236}">
                <a16:creationId xmlns:a16="http://schemas.microsoft.com/office/drawing/2014/main" id="{727603F6-5E1E-117B-26EA-083C605355E9}"/>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4</a:t>
            </a:fld>
            <a:endParaRPr lang="en-US" sz="1600" b="1" dirty="0">
              <a:solidFill>
                <a:schemeClr val="tx1"/>
              </a:solidFill>
            </a:endParaRPr>
          </a:p>
        </p:txBody>
      </p:sp>
    </p:spTree>
    <p:extLst>
      <p:ext uri="{BB962C8B-B14F-4D97-AF65-F5344CB8AC3E}">
        <p14:creationId xmlns:p14="http://schemas.microsoft.com/office/powerpoint/2010/main" val="2033707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524000"/>
            <a:ext cx="11460480" cy="47122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i="0" dirty="0">
                <a:solidFill>
                  <a:srgbClr val="212529"/>
                </a:solidFill>
                <a:effectLst/>
                <a:latin typeface="Candara" panose="020E0502030303020204" pitchFamily="34" charset="0"/>
              </a:rPr>
              <a:t>As a political subdivision of state government, Travis County requires legislative authority to enhance and improve the services it delivers.  </a:t>
            </a:r>
          </a:p>
          <a:p>
            <a:r>
              <a:rPr lang="en-US" sz="2400" i="0" dirty="0">
                <a:solidFill>
                  <a:srgbClr val="212529"/>
                </a:solidFill>
                <a:effectLst/>
                <a:latin typeface="Candara" panose="020E0502030303020204" pitchFamily="34" charset="0"/>
              </a:rPr>
              <a:t>Many of the services that we provide are mandated by the state, such as operating a jail, administering elections, and providing criminal indigent defense. </a:t>
            </a:r>
          </a:p>
          <a:p>
            <a:r>
              <a:rPr lang="en-US" sz="2400" i="0" dirty="0">
                <a:solidFill>
                  <a:srgbClr val="212529"/>
                </a:solidFill>
                <a:effectLst/>
                <a:latin typeface="Candara" panose="020E0502030303020204" pitchFamily="34" charset="0"/>
              </a:rPr>
              <a:t>The Travis County Commissioners Court believes that local government best understands and responds to the needs of its constituents.  Therefore, it seeks maximum flexibility in implementing the policies and programs mandated by the Legislature. </a:t>
            </a:r>
          </a:p>
          <a:p>
            <a:r>
              <a:rPr lang="en-US" sz="2400" i="0" dirty="0">
                <a:solidFill>
                  <a:srgbClr val="212529"/>
                </a:solidFill>
                <a:effectLst/>
                <a:latin typeface="Candara" panose="020E0502030303020204" pitchFamily="34" charset="0"/>
              </a:rPr>
              <a:t>The County seeks a collaborative partnership with the state in order to serve the people of Travis County but opposes legislation or budgeting decisions that would shift the cost of state or federal responsibilities to local governments. </a:t>
            </a:r>
            <a:endParaRPr lang="en-US" sz="2000" dirty="0">
              <a:solidFill>
                <a:srgbClr val="212529"/>
              </a:solidFill>
              <a:latin typeface="Candara" panose="020E0502030303020204" pitchFamily="34" charset="0"/>
            </a:endParaRP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General Principles</a:t>
            </a:r>
          </a:p>
        </p:txBody>
      </p:sp>
      <p:cxnSp>
        <p:nvCxnSpPr>
          <p:cNvPr id="5" name="Straight Connector 4">
            <a:extLst>
              <a:ext uri="{FF2B5EF4-FFF2-40B4-BE49-F238E27FC236}">
                <a16:creationId xmlns:a16="http://schemas.microsoft.com/office/drawing/2014/main" id="{CF76A363-CCF8-E1BC-55FF-A09CEA4CF006}"/>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6" name="Slide Number Placeholder 1">
            <a:extLst>
              <a:ext uri="{FF2B5EF4-FFF2-40B4-BE49-F238E27FC236}">
                <a16:creationId xmlns:a16="http://schemas.microsoft.com/office/drawing/2014/main" id="{727603F6-5E1E-117B-26EA-083C605355E9}"/>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5</a:t>
            </a:fld>
            <a:endParaRPr lang="en-US" sz="1600" b="1" dirty="0">
              <a:solidFill>
                <a:schemeClr val="tx1"/>
              </a:solidFill>
            </a:endParaRPr>
          </a:p>
        </p:txBody>
      </p:sp>
    </p:spTree>
    <p:extLst>
      <p:ext uri="{BB962C8B-B14F-4D97-AF65-F5344CB8AC3E}">
        <p14:creationId xmlns:p14="http://schemas.microsoft.com/office/powerpoint/2010/main" val="2636261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510759"/>
            <a:ext cx="11460480" cy="47254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2400" b="1" i="0" dirty="0">
                <a:solidFill>
                  <a:srgbClr val="212529"/>
                </a:solidFill>
                <a:effectLst/>
                <a:latin typeface="Candara" panose="020E0502030303020204" pitchFamily="34" charset="0"/>
              </a:rPr>
              <a:t>Austin State Hospital Ground Lease</a:t>
            </a:r>
          </a:p>
          <a:p>
            <a:pPr marL="457200" lvl="1" indent="0">
              <a:buNone/>
            </a:pPr>
            <a:r>
              <a:rPr lang="en-US" dirty="0">
                <a:solidFill>
                  <a:srgbClr val="212529"/>
                </a:solidFill>
                <a:latin typeface="Candara" panose="020E0502030303020204" pitchFamily="34" charset="0"/>
              </a:rPr>
              <a:t>Would allow for the State of Texas to enter into a lease agreement with Travis County to utilize vacated buildings and empty land on the Austin State Hospital campus for jail diversion efforts. </a:t>
            </a:r>
          </a:p>
          <a:p>
            <a:pPr marL="457200" lvl="1" indent="0">
              <a:buNone/>
            </a:pPr>
            <a:endParaRPr lang="en-US" b="1" dirty="0">
              <a:solidFill>
                <a:srgbClr val="212529"/>
              </a:solidFill>
              <a:latin typeface="Candara" panose="020E0502030303020204" pitchFamily="34" charset="0"/>
            </a:endParaRPr>
          </a:p>
          <a:p>
            <a:pPr marL="0" lvl="1" indent="0">
              <a:buNone/>
            </a:pPr>
            <a:r>
              <a:rPr lang="en-US" sz="2400" b="1" dirty="0">
                <a:solidFill>
                  <a:srgbClr val="212529"/>
                </a:solidFill>
                <a:latin typeface="Candara" panose="020E0502030303020204" pitchFamily="34" charset="0"/>
              </a:rPr>
              <a:t>Surplus Property Donation</a:t>
            </a:r>
          </a:p>
          <a:p>
            <a:pPr marL="457200" lvl="1" indent="0">
              <a:buNone/>
            </a:pPr>
            <a:r>
              <a:rPr lang="en-US" dirty="0">
                <a:solidFill>
                  <a:srgbClr val="212529"/>
                </a:solidFill>
                <a:latin typeface="Candara" panose="020E0502030303020204" pitchFamily="34" charset="0"/>
              </a:rPr>
              <a:t>Currently there is a three part “test” to determine whether local governments are allowed by state statute to donate surplus property. Travis County ITS staff have desired to donate old computer to non-profit partners, but because they still have some small amount of value to them, we are unable to do so because that small value means one of the parts of the “test” is not met. This would allow the donation of surplus property if at least one of the three parts of the test is satisfied, rather than all three parts.</a:t>
            </a:r>
            <a:br>
              <a:rPr lang="en-US" dirty="0">
                <a:solidFill>
                  <a:srgbClr val="212529"/>
                </a:solidFill>
                <a:latin typeface="Candara" panose="020E0502030303020204" pitchFamily="34" charset="0"/>
              </a:rPr>
            </a:br>
            <a:endParaRPr lang="en-US" dirty="0">
              <a:solidFill>
                <a:srgbClr val="212529"/>
              </a:solidFill>
              <a:latin typeface="Candara" panose="020E0502030303020204" pitchFamily="34" charset="0"/>
            </a:endParaRP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Adopted Legislative Priorities</a:t>
            </a:r>
          </a:p>
        </p:txBody>
      </p:sp>
      <p:cxnSp>
        <p:nvCxnSpPr>
          <p:cNvPr id="4" name="Straight Connector 3">
            <a:extLst>
              <a:ext uri="{FF2B5EF4-FFF2-40B4-BE49-F238E27FC236}">
                <a16:creationId xmlns:a16="http://schemas.microsoft.com/office/drawing/2014/main" id="{EA38E583-5C4B-2AAB-CAA5-A0562AF2B745}"/>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5" name="Slide Number Placeholder 1">
            <a:extLst>
              <a:ext uri="{FF2B5EF4-FFF2-40B4-BE49-F238E27FC236}">
                <a16:creationId xmlns:a16="http://schemas.microsoft.com/office/drawing/2014/main" id="{424C9A3A-F779-80A1-7346-05A4C2EC752D}"/>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6</a:t>
            </a:fld>
            <a:endParaRPr lang="en-US" sz="1600" b="1" dirty="0">
              <a:solidFill>
                <a:schemeClr val="tx1"/>
              </a:solidFill>
            </a:endParaRPr>
          </a:p>
        </p:txBody>
      </p:sp>
    </p:spTree>
    <p:extLst>
      <p:ext uri="{BB962C8B-B14F-4D97-AF65-F5344CB8AC3E}">
        <p14:creationId xmlns:p14="http://schemas.microsoft.com/office/powerpoint/2010/main" val="3059417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613614"/>
            <a:ext cx="11460480" cy="51329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212529"/>
                </a:solidFill>
                <a:latin typeface="Candara" panose="020E0502030303020204" pitchFamily="34" charset="0"/>
              </a:rPr>
              <a:t>Fire Code</a:t>
            </a:r>
          </a:p>
          <a:p>
            <a:pPr marL="457200" lvl="1" indent="0">
              <a:buNone/>
            </a:pPr>
            <a:r>
              <a:rPr lang="en-US" dirty="0">
                <a:solidFill>
                  <a:srgbClr val="212529"/>
                </a:solidFill>
                <a:latin typeface="Candara" panose="020E0502030303020204" pitchFamily="34" charset="0"/>
              </a:rPr>
              <a:t>Would allow for counties and emergency services districts (ESD) to enter into an interlocal agreement (ILA) for the administration and enforcement of the county fire code. In such instances, the Fire Marshal would be allowed to delegate the administration and enforcement of the County’s fire code to the ESD in accordance with an ILA. </a:t>
            </a:r>
          </a:p>
          <a:p>
            <a:pPr marL="457200" lvl="1" indent="0">
              <a:buNone/>
            </a:pPr>
            <a:endParaRPr lang="en-US" dirty="0">
              <a:solidFill>
                <a:srgbClr val="212529"/>
              </a:solidFill>
              <a:latin typeface="Candara" panose="020E0502030303020204" pitchFamily="34" charset="0"/>
            </a:endParaRPr>
          </a:p>
          <a:p>
            <a:pPr marL="0" indent="0" algn="l">
              <a:buNone/>
            </a:pPr>
            <a:r>
              <a:rPr lang="en-US" sz="2400" b="1" dirty="0">
                <a:solidFill>
                  <a:srgbClr val="212529"/>
                </a:solidFill>
                <a:latin typeface="Candara" panose="020E0502030303020204" pitchFamily="34" charset="0"/>
              </a:rPr>
              <a:t>County Bail Bond Board Meetings</a:t>
            </a:r>
          </a:p>
          <a:p>
            <a:pPr marL="457200" lvl="1" indent="0">
              <a:buNone/>
            </a:pPr>
            <a:r>
              <a:rPr lang="en-US" dirty="0">
                <a:solidFill>
                  <a:srgbClr val="212529"/>
                </a:solidFill>
                <a:latin typeface="Candara" panose="020E0502030303020204" pitchFamily="34" charset="0"/>
              </a:rPr>
              <a:t>Currently, County bail bond boards are required to meet at least monthly. Travis County staff who work with the bail bond board have stated that our local bail bond board does not have a need to meet that regularly and often struggle to meet quorum to have monthly meetings. This bill would allow bail bond boards to meet less frequently, but still must meet at least six times in a twelve-month period.</a:t>
            </a: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Adopted Legislative Priorities</a:t>
            </a:r>
          </a:p>
        </p:txBody>
      </p:sp>
      <p:cxnSp>
        <p:nvCxnSpPr>
          <p:cNvPr id="4" name="Straight Connector 3">
            <a:extLst>
              <a:ext uri="{FF2B5EF4-FFF2-40B4-BE49-F238E27FC236}">
                <a16:creationId xmlns:a16="http://schemas.microsoft.com/office/drawing/2014/main" id="{EA38E583-5C4B-2AAB-CAA5-A0562AF2B745}"/>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5" name="Slide Number Placeholder 1">
            <a:extLst>
              <a:ext uri="{FF2B5EF4-FFF2-40B4-BE49-F238E27FC236}">
                <a16:creationId xmlns:a16="http://schemas.microsoft.com/office/drawing/2014/main" id="{424C9A3A-F779-80A1-7346-05A4C2EC752D}"/>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7</a:t>
            </a:fld>
            <a:endParaRPr lang="en-US" sz="1600" b="1" dirty="0">
              <a:solidFill>
                <a:schemeClr val="tx1"/>
              </a:solidFill>
            </a:endParaRPr>
          </a:p>
        </p:txBody>
      </p:sp>
    </p:spTree>
    <p:extLst>
      <p:ext uri="{BB962C8B-B14F-4D97-AF65-F5344CB8AC3E}">
        <p14:creationId xmlns:p14="http://schemas.microsoft.com/office/powerpoint/2010/main" val="2775996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617089"/>
            <a:ext cx="11460480" cy="472544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solidFill>
                  <a:srgbClr val="212529"/>
                </a:solidFill>
                <a:latin typeface="Candara" panose="020E0502030303020204" pitchFamily="34" charset="0"/>
              </a:rPr>
              <a:t>Deer Management</a:t>
            </a:r>
          </a:p>
          <a:p>
            <a:pPr marL="457200" lvl="1" indent="0">
              <a:buNone/>
            </a:pPr>
            <a:r>
              <a:rPr lang="en-US" dirty="0">
                <a:solidFill>
                  <a:srgbClr val="212529"/>
                </a:solidFill>
                <a:latin typeface="Candara" panose="020E0502030303020204" pitchFamily="34" charset="0"/>
              </a:rPr>
              <a:t>Would allow the County to hire professional agents for deer management in the Balcones Canyonland Preserve.</a:t>
            </a:r>
            <a:br>
              <a:rPr lang="en-US" dirty="0">
                <a:solidFill>
                  <a:srgbClr val="212529"/>
                </a:solidFill>
                <a:latin typeface="Candara" panose="020E0502030303020204" pitchFamily="34" charset="0"/>
              </a:rPr>
            </a:br>
            <a:endParaRPr lang="en-US" dirty="0">
              <a:solidFill>
                <a:srgbClr val="212529"/>
              </a:solidFill>
              <a:latin typeface="Candara" panose="020E0502030303020204" pitchFamily="34" charset="0"/>
            </a:endParaRPr>
          </a:p>
          <a:p>
            <a:pPr marL="0" indent="0">
              <a:buNone/>
            </a:pPr>
            <a:r>
              <a:rPr lang="en-US" sz="2400" b="1" dirty="0">
                <a:solidFill>
                  <a:srgbClr val="212529"/>
                </a:solidFill>
                <a:latin typeface="Candara" panose="020E0502030303020204" pitchFamily="34" charset="0"/>
              </a:rPr>
              <a:t>Waste Management</a:t>
            </a:r>
          </a:p>
          <a:p>
            <a:pPr marL="457200" lvl="1" indent="0">
              <a:buNone/>
            </a:pPr>
            <a:r>
              <a:rPr lang="en-US" dirty="0">
                <a:solidFill>
                  <a:srgbClr val="212529"/>
                </a:solidFill>
                <a:latin typeface="Candara" panose="020E0502030303020204" pitchFamily="34" charset="0"/>
              </a:rPr>
              <a:t>Currently, counties are prohibited from providing waste management services in the extraterritorial jurisdiction (ETJ) of a city, even if the city does not provide waste management services in that area. Bexar County does have a carve out in statute that allows them to provide these services in the ETJ. This bill would allow Travis County to provide waste management services in the ETJ of a city (but not require).</a:t>
            </a:r>
          </a:p>
          <a:p>
            <a:pPr marL="0" indent="0" algn="l">
              <a:buNone/>
            </a:pPr>
            <a:endParaRPr lang="en-US" sz="2200" dirty="0">
              <a:solidFill>
                <a:srgbClr val="212529"/>
              </a:solidFill>
              <a:latin typeface="Candara" panose="020E0502030303020204" pitchFamily="34" charset="0"/>
            </a:endParaRP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Adopted Legislative Priorities</a:t>
            </a:r>
          </a:p>
        </p:txBody>
      </p:sp>
      <p:cxnSp>
        <p:nvCxnSpPr>
          <p:cNvPr id="4" name="Straight Connector 3">
            <a:extLst>
              <a:ext uri="{FF2B5EF4-FFF2-40B4-BE49-F238E27FC236}">
                <a16:creationId xmlns:a16="http://schemas.microsoft.com/office/drawing/2014/main" id="{EA38E583-5C4B-2AAB-CAA5-A0562AF2B745}"/>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5" name="Slide Number Placeholder 1">
            <a:extLst>
              <a:ext uri="{FF2B5EF4-FFF2-40B4-BE49-F238E27FC236}">
                <a16:creationId xmlns:a16="http://schemas.microsoft.com/office/drawing/2014/main" id="{424C9A3A-F779-80A1-7346-05A4C2EC752D}"/>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8</a:t>
            </a:fld>
            <a:endParaRPr lang="en-US" sz="1600" b="1" dirty="0">
              <a:solidFill>
                <a:schemeClr val="tx1"/>
              </a:solidFill>
            </a:endParaRPr>
          </a:p>
        </p:txBody>
      </p:sp>
    </p:spTree>
    <p:extLst>
      <p:ext uri="{BB962C8B-B14F-4D97-AF65-F5344CB8AC3E}">
        <p14:creationId xmlns:p14="http://schemas.microsoft.com/office/powerpoint/2010/main" val="315853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96C50568-03DE-B5FB-9B6E-7F28E61FFD9F}"/>
              </a:ext>
            </a:extLst>
          </p:cNvPr>
          <p:cNvSpPr txBox="1">
            <a:spLocks/>
          </p:cNvSpPr>
          <p:nvPr/>
        </p:nvSpPr>
        <p:spPr>
          <a:xfrm>
            <a:off x="291115" y="1524000"/>
            <a:ext cx="11460480" cy="471220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i="0" dirty="0">
              <a:solidFill>
                <a:srgbClr val="212529"/>
              </a:solidFill>
              <a:effectLst/>
              <a:latin typeface="Candara" panose="020E0502030303020204" pitchFamily="34" charset="0"/>
            </a:endParaRPr>
          </a:p>
        </p:txBody>
      </p:sp>
      <p:sp>
        <p:nvSpPr>
          <p:cNvPr id="3" name="Title 3">
            <a:extLst>
              <a:ext uri="{FF2B5EF4-FFF2-40B4-BE49-F238E27FC236}">
                <a16:creationId xmlns:a16="http://schemas.microsoft.com/office/drawing/2014/main" id="{7711A8FB-CE5E-7D04-FC41-2ACE524E104D}"/>
              </a:ext>
            </a:extLst>
          </p:cNvPr>
          <p:cNvSpPr txBox="1">
            <a:spLocks/>
          </p:cNvSpPr>
          <p:nvPr/>
        </p:nvSpPr>
        <p:spPr>
          <a:xfrm>
            <a:off x="291115" y="180109"/>
            <a:ext cx="11455400" cy="82434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latin typeface="Candara" panose="020E0502030303020204" pitchFamily="34" charset="0"/>
              </a:rPr>
              <a:t>Policy Positions</a:t>
            </a:r>
          </a:p>
        </p:txBody>
      </p:sp>
      <p:cxnSp>
        <p:nvCxnSpPr>
          <p:cNvPr id="5" name="Straight Connector 4">
            <a:extLst>
              <a:ext uri="{FF2B5EF4-FFF2-40B4-BE49-F238E27FC236}">
                <a16:creationId xmlns:a16="http://schemas.microsoft.com/office/drawing/2014/main" id="{CF76A363-CCF8-E1BC-55FF-A09CEA4CF006}"/>
              </a:ext>
            </a:extLst>
          </p:cNvPr>
          <p:cNvCxnSpPr/>
          <p:nvPr/>
        </p:nvCxnSpPr>
        <p:spPr>
          <a:xfrm>
            <a:off x="291115" y="1017690"/>
            <a:ext cx="11460480" cy="0"/>
          </a:xfrm>
          <a:prstGeom prst="line">
            <a:avLst/>
          </a:prstGeom>
          <a:ln w="57150">
            <a:solidFill>
              <a:srgbClr val="476FE3"/>
            </a:solidFill>
          </a:ln>
        </p:spPr>
        <p:style>
          <a:lnRef idx="1">
            <a:schemeClr val="accent1"/>
          </a:lnRef>
          <a:fillRef idx="0">
            <a:schemeClr val="accent1"/>
          </a:fillRef>
          <a:effectRef idx="0">
            <a:schemeClr val="accent1"/>
          </a:effectRef>
          <a:fontRef idx="minor">
            <a:schemeClr val="tx1"/>
          </a:fontRef>
        </p:style>
      </p:cxnSp>
      <p:sp>
        <p:nvSpPr>
          <p:cNvPr id="6" name="Slide Number Placeholder 1">
            <a:extLst>
              <a:ext uri="{FF2B5EF4-FFF2-40B4-BE49-F238E27FC236}">
                <a16:creationId xmlns:a16="http://schemas.microsoft.com/office/drawing/2014/main" id="{727603F6-5E1E-117B-26EA-083C605355E9}"/>
              </a:ext>
            </a:extLst>
          </p:cNvPr>
          <p:cNvSpPr txBox="1">
            <a:spLocks/>
          </p:cNvSpPr>
          <p:nvPr/>
        </p:nvSpPr>
        <p:spPr>
          <a:xfrm>
            <a:off x="7511753" y="6429375"/>
            <a:ext cx="4311947" cy="292100"/>
          </a:xfrm>
          <a:prstGeom prst="rect">
            <a:avLst/>
          </a:prstGeom>
        </p:spPr>
        <p:txBody>
          <a:bodyPr vert="horz" lIns="91440" tIns="45720" rIns="91440" bIns="45720" rtlCol="0" anchor="ctr">
            <a:noAutofit/>
          </a:bodyPr>
          <a:lstStyle>
            <a:defPPr>
              <a:defRPr lang="en-US"/>
            </a:defPPr>
            <a:lvl1pPr marL="0" algn="r" defTabSz="914400" rtl="0" eaLnBrk="1" latinLnBrk="0" hangingPunct="1">
              <a:defRPr sz="1600" b="1"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cap="small" dirty="0">
                <a:solidFill>
                  <a:schemeClr val="tx1"/>
                </a:solidFill>
              </a:rPr>
              <a:t>Travis County Intergovernmental Relations </a:t>
            </a:r>
            <a:r>
              <a:rPr lang="en-US" sz="1600" cap="small" dirty="0">
                <a:solidFill>
                  <a:srgbClr val="FF0000"/>
                </a:solidFill>
                <a:latin typeface="Arial Black" panose="020B0A04020102020204" pitchFamily="34" charset="0"/>
              </a:rPr>
              <a:t>|</a:t>
            </a:r>
            <a:r>
              <a:rPr lang="en-US" sz="1600" cap="small" dirty="0"/>
              <a:t> </a:t>
            </a:r>
            <a:fld id="{3938642D-EDC8-4123-A352-0E5F1C2E4197}" type="slidenum">
              <a:rPr lang="en-US" sz="1600" b="1" smtClean="0">
                <a:solidFill>
                  <a:schemeClr val="tx1"/>
                </a:solidFill>
              </a:rPr>
              <a:pPr/>
              <a:t>9</a:t>
            </a:fld>
            <a:endParaRPr lang="en-US" sz="1600" b="1" dirty="0">
              <a:solidFill>
                <a:schemeClr val="tx1"/>
              </a:solidFill>
            </a:endParaRPr>
          </a:p>
        </p:txBody>
      </p:sp>
      <p:graphicFrame>
        <p:nvGraphicFramePr>
          <p:cNvPr id="4" name="Table 3">
            <a:extLst>
              <a:ext uri="{FF2B5EF4-FFF2-40B4-BE49-F238E27FC236}">
                <a16:creationId xmlns:a16="http://schemas.microsoft.com/office/drawing/2014/main" id="{97A48501-3191-B399-D653-473E75E481D8}"/>
              </a:ext>
            </a:extLst>
          </p:cNvPr>
          <p:cNvGraphicFramePr>
            <a:graphicFrameLocks noGrp="1"/>
          </p:cNvGraphicFramePr>
          <p:nvPr>
            <p:extLst>
              <p:ext uri="{D42A27DB-BD31-4B8C-83A1-F6EECF244321}">
                <p14:modId xmlns:p14="http://schemas.microsoft.com/office/powerpoint/2010/main" val="3536941741"/>
              </p:ext>
            </p:extLst>
          </p:nvPr>
        </p:nvGraphicFramePr>
        <p:xfrm>
          <a:off x="440405" y="1261745"/>
          <a:ext cx="11163766" cy="5242560"/>
        </p:xfrm>
        <a:graphic>
          <a:graphicData uri="http://schemas.openxmlformats.org/drawingml/2006/table">
            <a:tbl>
              <a:tblPr firstRow="1" bandRow="1">
                <a:tableStyleId>{5C22544A-7EE6-4342-B048-85BDC9FD1C3A}</a:tableStyleId>
              </a:tblPr>
              <a:tblGrid>
                <a:gridCol w="5581883">
                  <a:extLst>
                    <a:ext uri="{9D8B030D-6E8A-4147-A177-3AD203B41FA5}">
                      <a16:colId xmlns:a16="http://schemas.microsoft.com/office/drawing/2014/main" val="781108037"/>
                    </a:ext>
                  </a:extLst>
                </a:gridCol>
                <a:gridCol w="5581883">
                  <a:extLst>
                    <a:ext uri="{9D8B030D-6E8A-4147-A177-3AD203B41FA5}">
                      <a16:colId xmlns:a16="http://schemas.microsoft.com/office/drawing/2014/main" val="2114461004"/>
                    </a:ext>
                  </a:extLst>
                </a:gridCol>
              </a:tblGrid>
              <a:tr h="370840">
                <a:tc>
                  <a:txBody>
                    <a:bodyPr/>
                    <a:lstStyle/>
                    <a:p>
                      <a:pPr marL="0" indent="0">
                        <a:buNone/>
                      </a:pPr>
                      <a:r>
                        <a:rPr lang="en-US" sz="2400" b="1" i="0" dirty="0">
                          <a:solidFill>
                            <a:srgbClr val="212529"/>
                          </a:solidFill>
                          <a:effectLst/>
                          <a:latin typeface="Candara" panose="020E0502030303020204" pitchFamily="34" charset="0"/>
                        </a:rPr>
                        <a:t>Civic Engagement and Transparency </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Voter registration and elections</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Public notices</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County advocacy</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Transparent and accessible public participation </a:t>
                      </a:r>
                    </a:p>
                    <a:p>
                      <a:endParaRPr lang="en-US" sz="2400" i="0" dirty="0">
                        <a:solidFill>
                          <a:srgbClr val="212529"/>
                        </a:solidFill>
                        <a:effectLst/>
                        <a:latin typeface="Candara" panose="020E0502030303020204" pitchFamily="34" charset="0"/>
                      </a:endParaRPr>
                    </a:p>
                    <a:p>
                      <a:pPr marL="0" indent="0">
                        <a:buNone/>
                      </a:pPr>
                      <a:r>
                        <a:rPr lang="en-US" sz="2400" b="1" i="0" dirty="0">
                          <a:solidFill>
                            <a:srgbClr val="212529"/>
                          </a:solidFill>
                          <a:effectLst/>
                          <a:latin typeface="Candara" panose="020E0502030303020204" pitchFamily="34" charset="0"/>
                        </a:rPr>
                        <a:t>County Workforce Benefits</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Benefit selection</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Organizational structure</a:t>
                      </a:r>
                    </a:p>
                    <a:p>
                      <a:endParaRPr lang="en-US" sz="2400" i="0" dirty="0">
                        <a:solidFill>
                          <a:srgbClr val="212529"/>
                        </a:solidFill>
                        <a:effectLst/>
                        <a:latin typeface="Candara" panose="020E0502030303020204" pitchFamily="34" charset="0"/>
                      </a:endParaRPr>
                    </a:p>
                    <a:p>
                      <a:pPr marL="0" indent="0">
                        <a:buNone/>
                      </a:pPr>
                      <a:r>
                        <a:rPr lang="en-US" sz="2400" b="1" i="0" dirty="0">
                          <a:solidFill>
                            <a:srgbClr val="212529"/>
                          </a:solidFill>
                          <a:effectLst/>
                          <a:latin typeface="Candara" panose="020E0502030303020204" pitchFamily="34" charset="0"/>
                        </a:rPr>
                        <a:t>Emergency Services</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Recognizing the role of counties in emergency management</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Health and safety enforcement</a:t>
                      </a:r>
                    </a:p>
                    <a:p>
                      <a:endParaRPr lang="en-US" dirty="0"/>
                    </a:p>
                  </a:txBody>
                  <a:tcPr>
                    <a:noFill/>
                  </a:tcPr>
                </a:tc>
                <a:tc>
                  <a:txBody>
                    <a:bodyPr/>
                    <a:lstStyle/>
                    <a:p>
                      <a:pPr marL="0" indent="0">
                        <a:buNone/>
                      </a:pPr>
                      <a:r>
                        <a:rPr lang="en-US" sz="2400" b="1" i="0" dirty="0">
                          <a:solidFill>
                            <a:srgbClr val="212529"/>
                          </a:solidFill>
                          <a:effectLst/>
                          <a:latin typeface="Candara" panose="020E0502030303020204" pitchFamily="34" charset="0"/>
                        </a:rPr>
                        <a:t>Environment and Natural Resources </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Environmental enforcement and protection</a:t>
                      </a:r>
                    </a:p>
                    <a:p>
                      <a:endParaRPr lang="en-US" sz="2400" b="1" i="0" dirty="0">
                        <a:solidFill>
                          <a:srgbClr val="212529"/>
                        </a:solidFill>
                        <a:effectLst/>
                        <a:latin typeface="Candara" panose="020E0502030303020204" pitchFamily="34" charset="0"/>
                      </a:endParaRPr>
                    </a:p>
                    <a:p>
                      <a:pPr marL="0" indent="0">
                        <a:buNone/>
                      </a:pPr>
                      <a:r>
                        <a:rPr lang="en-US" sz="2400" b="1" i="0" dirty="0">
                          <a:solidFill>
                            <a:srgbClr val="212529"/>
                          </a:solidFill>
                          <a:effectLst/>
                          <a:latin typeface="Candara" panose="020E0502030303020204" pitchFamily="34" charset="0"/>
                        </a:rPr>
                        <a:t>Growth Management and Land Use  </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Disannexation</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Land development permits</a:t>
                      </a:r>
                    </a:p>
                    <a:p>
                      <a:pPr marL="800100" lvl="1" indent="-342900">
                        <a:buFont typeface="Arial" panose="020B0604020202020204" pitchFamily="34" charset="0"/>
                        <a:buChar char="•"/>
                      </a:pPr>
                      <a:r>
                        <a:rPr lang="en-US" sz="2000" b="0" i="0" dirty="0">
                          <a:solidFill>
                            <a:srgbClr val="212529"/>
                          </a:solidFill>
                          <a:effectLst/>
                          <a:latin typeface="Candara" panose="020E0502030303020204" pitchFamily="34" charset="0"/>
                        </a:rPr>
                        <a:t>Protecting health and safety of residents</a:t>
                      </a:r>
                    </a:p>
                    <a:p>
                      <a:pPr marL="800100" lvl="1" indent="-342900">
                        <a:buFont typeface="Arial" panose="020B0604020202020204" pitchFamily="34" charset="0"/>
                        <a:buChar char="•"/>
                      </a:pPr>
                      <a:endParaRPr lang="en-US" sz="2000" b="0" i="0" dirty="0">
                        <a:solidFill>
                          <a:srgbClr val="212529"/>
                        </a:solidFill>
                        <a:effectLst/>
                        <a:latin typeface="Candara" panose="020E0502030303020204" pitchFamily="34" charset="0"/>
                      </a:endParaRPr>
                    </a:p>
                    <a:p>
                      <a:pPr marL="457200" lvl="1" indent="0">
                        <a:buFont typeface="Arial" panose="020B0604020202020204" pitchFamily="34" charset="0"/>
                        <a:buNone/>
                      </a:pPr>
                      <a:endParaRPr lang="en-US" sz="2000" b="0" i="0" dirty="0">
                        <a:solidFill>
                          <a:srgbClr val="212529"/>
                        </a:solidFill>
                        <a:effectLst/>
                        <a:latin typeface="Candara" panose="020E0502030303020204" pitchFamily="34" charset="0"/>
                      </a:endParaRPr>
                    </a:p>
                    <a:p>
                      <a:endParaRPr lang="en-US" dirty="0"/>
                    </a:p>
                  </a:txBody>
                  <a:tcPr>
                    <a:noFill/>
                  </a:tcPr>
                </a:tc>
                <a:extLst>
                  <a:ext uri="{0D108BD9-81ED-4DB2-BD59-A6C34878D82A}">
                    <a16:rowId xmlns:a16="http://schemas.microsoft.com/office/drawing/2014/main" val="689587564"/>
                  </a:ext>
                </a:extLst>
              </a:tr>
            </a:tbl>
          </a:graphicData>
        </a:graphic>
      </p:graphicFrame>
    </p:spTree>
    <p:extLst>
      <p:ext uri="{BB962C8B-B14F-4D97-AF65-F5344CB8AC3E}">
        <p14:creationId xmlns:p14="http://schemas.microsoft.com/office/powerpoint/2010/main" val="11758318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3280</TotalTime>
  <Words>1223</Words>
  <Application>Microsoft Office PowerPoint</Application>
  <PresentationFormat>Widescreen</PresentationFormat>
  <Paragraphs>129</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Black</vt:lpstr>
      <vt:lpstr>Calibri</vt:lpstr>
      <vt:lpstr>Calibri Light</vt:lpstr>
      <vt:lpstr>Candara</vt:lpstr>
      <vt:lpstr>Office Theme</vt:lpstr>
      <vt:lpstr>Travis County Legislative Agenda  89th Texas Legislature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Legislative Update: Special Sessions Recap</dc:title>
  <dc:creator>Cicely Kay</dc:creator>
  <cp:lastModifiedBy>Edna Butts</cp:lastModifiedBy>
  <cp:revision>15</cp:revision>
  <dcterms:created xsi:type="dcterms:W3CDTF">2023-11-13T18:47:27Z</dcterms:created>
  <dcterms:modified xsi:type="dcterms:W3CDTF">2024-12-05T18:56:27Z</dcterms:modified>
</cp:coreProperties>
</file>